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3" r:id="rId5"/>
    <p:sldId id="266" r:id="rId6"/>
    <p:sldId id="269" r:id="rId7"/>
    <p:sldId id="267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58" r:id="rId19"/>
    <p:sldId id="280" r:id="rId20"/>
    <p:sldId id="262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D7F55F-C87D-846F-B3DF-73EB49ECC59D}" v="3734" dt="2024-11-13T06:09:47.8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82" d="100"/>
          <a:sy n="82" d="100"/>
        </p:scale>
        <p:origin x="58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4891D2-5F6A-48F6-98F0-3AA7E933E7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D3A1B3C-EC77-4835-B50C-C1052143BB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0EB5CF-2ACB-44D4-81CC-49F010DA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E4F3BF-678D-42E9-ADE0-B5A9E599B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C7877A-37D5-46EA-99AD-BD9F2A15C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945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6E0169-F453-492A-A2CA-968E6BC09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E51D71A-4E9E-4AF3-B145-2CE08F8D1F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687E81-2068-45DD-BDE6-AD5F8EE52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D09BB7-2123-428A-96CA-7164AD316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3E1B252-EA88-4CBA-8ECC-8BFE79BFF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336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037EE75-D904-43B5-86B6-E515C6C42A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DD400DC-1222-4EA2-8FC4-1F55A95CCE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EFBC8D-513B-41D3-A268-573BEFBBB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8718A1-9F10-4188-920F-1FB801F25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239BEE-EFEB-43D6-8621-EF4DC8930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768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7D3E95-0D8D-4D42-A42C-6DECD4CD6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3A657A-EE21-4748-85E3-520D1991F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DF33B4-AF1D-4866-BE20-9D7263B9A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C61CF6-B035-4DAE-9833-5C2CD04FC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D86D57-B901-4F6F-AAD6-49737CC44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999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E1BADC-5358-407F-9B98-924A285F2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F04F41-2A3D-4B2F-9238-E084D665F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7D86F9-9686-4A2A-8BE6-0738860EB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C7B9A6-2AC4-4931-9CD2-9C9C1B0E3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3447C1-638F-48D1-99EE-D1F9AB5AA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437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4B0C02-3084-4462-B32B-5244596A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A6CD3A-A2F6-4451-9812-032755CAD1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3C8D419-3E8B-4D5D-BBB9-8CC47785D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522626-173D-4122-9748-6D1E57F86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D45D4D-0FE9-4F30-BB81-67F159026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0F6719-82C3-4F33-8E94-2FF0FABF5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331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6795B-49C8-4EC1-8A0D-9C12A5C4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A78619-2A1C-4411-AC33-9D00B34DB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CF3FE3-5707-4872-AC31-CBE8576941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7C3761-D749-4BA1-AD1D-DEBCF10407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DA238F-9F6C-46E2-9789-2099E9DFC4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0C2FECE-2DF2-48A5-83B1-3EF94BE0B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13060F8-AF90-44BA-97F3-E2EC432D3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E09F726-C0D0-4D4A-BCAF-62D3104AA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492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4E96AC-50B6-467D-97D9-F7A48180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3FA5109-007C-4FED-897B-3A627FFBA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CA1B62F-0B9F-49B9-9DDE-0263ECC5A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9BBFFC-9540-46C1-96C9-505FCDFE6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906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EE7BF04-1A1E-44C8-A979-A73BFD6B2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E32F0EB-F32A-4ED1-96E9-C94E1CDED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6B40CF0-525F-4B8F-9EA3-950927F7C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2971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4ED879-99BE-489B-A987-C9F5151FD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8878A4-2E47-4E7D-9224-AE86E35FC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39C40AB-CAD7-4A95-9CD3-BF94B70FF6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916264-13D8-4BC3-A2F1-BF09255A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467600-F4E4-4074-99E2-8D804050E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BF1617-A5B9-491E-98EB-F2C11DB39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1850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414950-FA9A-4296-AE92-966112816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51AB9A-AFDE-450D-BF11-37B389A29F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20E85E-296D-4D64-B8DE-6F8526C3C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6B5B35-5922-4BC1-B693-7DBCEED3F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A20828-C936-42EC-8E88-2072E9CF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1B307B-BE82-4806-8A28-F6B599FF3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3788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371219C-5F01-4C69-B4B1-68BB08995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64CECB-3E69-47CB-8352-1ED6D6839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5F9437-AE01-4F14-BDB1-FEEDCC2FE8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6F5B34-676F-463B-B0F9-6EBB697E3D20}" type="datetimeFigureOut">
              <a:rPr lang="ko-KR" altLang="en-US" smtClean="0"/>
              <a:t>2024-11-13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AA8BAE-8A54-4F8F-8D8A-72D2BB9188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8B243E-D6F2-4226-912F-FE011E2E28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5A8380-214B-43BE-911C-36784AA14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7359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B9FD03-874D-4F83-850B-E5BB8D49F5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91667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4000" b="1" dirty="0" err="1">
                <a:ea typeface="맑은 고딕"/>
              </a:rPr>
              <a:t>융합캡스톤디자인</a:t>
            </a:r>
            <a:r>
              <a:rPr lang="ko-KR" altLang="en-US" sz="4000" b="1" dirty="0">
                <a:ea typeface="맑은 고딕"/>
              </a:rPr>
              <a:t> 프로젝트 중간발표</a:t>
            </a:r>
            <a:endParaRPr lang="ko-KR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6C3A284-40A2-406E-B6D0-BD3D51806D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ko-KR" b="1" dirty="0" err="1">
                <a:latin typeface="Malgun Gothic"/>
                <a:ea typeface="Malgun Gothic"/>
              </a:rPr>
              <a:t>iSW_AI</a:t>
            </a:r>
            <a:endParaRPr lang="en-US" altLang="ko-KR" sz="1100" dirty="0" err="1">
              <a:latin typeface="Dotum"/>
              <a:ea typeface="맑은 고딕"/>
            </a:endParaRPr>
          </a:p>
          <a:p>
            <a:r>
              <a:rPr lang="ko-KR" altLang="en-US" sz="2000" dirty="0">
                <a:ea typeface="맑은 고딕"/>
              </a:rPr>
              <a:t>20221073 정은주</a:t>
            </a:r>
          </a:p>
          <a:p>
            <a:r>
              <a:rPr lang="ko-KR" altLang="en-US" sz="2000" dirty="0">
                <a:ea typeface="맑은 고딕"/>
              </a:rPr>
              <a:t>20221067 장채은</a:t>
            </a:r>
          </a:p>
          <a:p>
            <a:r>
              <a:rPr lang="ko-KR" altLang="en-US" sz="2000" dirty="0">
                <a:ea typeface="맑은 고딕"/>
              </a:rPr>
              <a:t>20231077 </a:t>
            </a:r>
            <a:r>
              <a:rPr lang="ko-KR" altLang="en-US" sz="2000" err="1">
                <a:ea typeface="맑은 고딕"/>
              </a:rPr>
              <a:t>최은실</a:t>
            </a:r>
            <a:endParaRPr lang="ko-KR" altLang="en-US" sz="200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307786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</a:rPr>
              <a:t>3.</a:t>
            </a:r>
            <a:r>
              <a:rPr lang="ko-KR" altLang="en-US" sz="3200" b="1" dirty="0">
                <a:latin typeface="Malgun Gothic"/>
                <a:ea typeface="Malgun Gothic"/>
              </a:rPr>
              <a:t> 스크립트 주요 함수 설명 </a:t>
            </a:r>
            <a:r>
              <a:rPr lang="en-US" altLang="ko-KR" sz="3200" b="1" dirty="0">
                <a:latin typeface="Malgun Gothic"/>
                <a:ea typeface="Malgun Gothic"/>
              </a:rPr>
              <a:t>- </a:t>
            </a:r>
            <a:r>
              <a:rPr lang="ko-KR" altLang="en-US" sz="3200" b="1" dirty="0" err="1">
                <a:latin typeface="Malgun Gothic"/>
                <a:ea typeface="Malgun Gothic"/>
                <a:cs typeface="+mn-lt"/>
              </a:rPr>
              <a:t>CarAgent</a:t>
            </a:r>
            <a:r>
              <a:rPr lang="en-US" altLang="ko-KR" sz="3200" b="1" dirty="0">
                <a:latin typeface="Malgun Gothic"/>
                <a:ea typeface="Malgun Gothic"/>
              </a:rPr>
              <a:t> 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9152E-7834-A59D-7B98-D08AF729E69B}"/>
              </a:ext>
            </a:extLst>
          </p:cNvPr>
          <p:cNvSpPr txBox="1"/>
          <p:nvPr/>
        </p:nvSpPr>
        <p:spPr>
          <a:xfrm>
            <a:off x="621054" y="4292180"/>
            <a:ext cx="105855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ea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44F0BA-B09B-BC9F-B0FD-B9F28708B31D}"/>
              </a:ext>
            </a:extLst>
          </p:cNvPr>
          <p:cNvSpPr txBox="1"/>
          <p:nvPr/>
        </p:nvSpPr>
        <p:spPr>
          <a:xfrm>
            <a:off x="616593" y="990650"/>
            <a:ext cx="8275480" cy="18830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200000"/>
              </a:lnSpc>
              <a:buFont typeface="Arial"/>
              <a:buChar char="•"/>
            </a:pPr>
            <a:r>
              <a:rPr lang="en-US" altLang="ko-KR" sz="1900" b="1" dirty="0" err="1">
                <a:ea typeface="+mn-lt"/>
                <a:cs typeface="+mn-lt"/>
              </a:rPr>
              <a:t>OnEpisodeBegin</a:t>
            </a:r>
            <a:r>
              <a:rPr lang="en-US" altLang="ko-KR" sz="1900" b="1" dirty="0">
                <a:ea typeface="+mn-lt"/>
                <a:cs typeface="+mn-lt"/>
              </a:rPr>
              <a:t> &gt; </a:t>
            </a:r>
            <a:r>
              <a:rPr lang="ko-KR" sz="1900" dirty="0">
                <a:ea typeface="+mn-lt"/>
                <a:cs typeface="+mn-lt"/>
              </a:rPr>
              <a:t>에피소드</a:t>
            </a:r>
            <a:r>
              <a:rPr lang="ko-KR" altLang="en-US" sz="1900" dirty="0">
                <a:ea typeface="+mn-lt"/>
                <a:cs typeface="+mn-lt"/>
              </a:rPr>
              <a:t>가</a:t>
            </a:r>
            <a:r>
              <a:rPr lang="ko-KR" sz="1900" dirty="0">
                <a:ea typeface="+mn-lt"/>
                <a:cs typeface="+mn-lt"/>
              </a:rPr>
              <a:t> </a:t>
            </a:r>
            <a:r>
              <a:rPr lang="ko-KR" altLang="en-US" sz="1900" dirty="0">
                <a:ea typeface="+mn-lt"/>
                <a:cs typeface="+mn-lt"/>
              </a:rPr>
              <a:t>  </a:t>
            </a:r>
            <a:r>
              <a:rPr lang="ko-KR" sz="1900" dirty="0">
                <a:ea typeface="+mn-lt"/>
                <a:cs typeface="+mn-lt"/>
              </a:rPr>
              <a:t>종료되면 다시 시작하는 </a:t>
            </a:r>
            <a:r>
              <a:rPr lang="ko-KR" altLang="en-US" sz="1900" dirty="0">
                <a:ea typeface="+mn-lt"/>
                <a:cs typeface="+mn-lt"/>
              </a:rPr>
              <a:t>함수</a:t>
            </a:r>
          </a:p>
          <a:p>
            <a:pPr marL="342900" indent="-342900">
              <a:lnSpc>
                <a:spcPct val="200000"/>
              </a:lnSpc>
              <a:buFont typeface="Arial"/>
              <a:buChar char="•"/>
            </a:pPr>
            <a:r>
              <a:rPr lang="ko-KR" altLang="en-US" sz="1900" b="1" dirty="0" err="1">
                <a:ea typeface="+mn-lt"/>
                <a:cs typeface="+mn-lt"/>
              </a:rPr>
              <a:t>CollectObservations</a:t>
            </a:r>
            <a:r>
              <a:rPr lang="ko-KR" altLang="en-US" sz="1900" dirty="0">
                <a:ea typeface="+mn-lt"/>
                <a:cs typeface="+mn-lt"/>
              </a:rPr>
              <a:t> &gt; 환경을</a:t>
            </a:r>
            <a:r>
              <a:rPr lang="ko-KR" sz="1900" dirty="0">
                <a:ea typeface="+mn-lt"/>
                <a:cs typeface="+mn-lt"/>
              </a:rPr>
              <a:t> 저장하는 함수</a:t>
            </a:r>
            <a:endParaRPr lang="ko-KR" sz="1900" dirty="0">
              <a:ea typeface="맑은 고딕"/>
            </a:endParaRPr>
          </a:p>
          <a:p>
            <a:pPr>
              <a:lnSpc>
                <a:spcPct val="200000"/>
              </a:lnSpc>
              <a:buFont typeface="Arial"/>
              <a:buChar char="•"/>
            </a:pPr>
            <a:endParaRPr lang="ko-KR" altLang="en-US" sz="2400" dirty="0">
              <a:latin typeface="맑은 고딕" panose="020F0502020204030204"/>
              <a:ea typeface="맑은 고딕"/>
            </a:endParaRPr>
          </a:p>
        </p:txBody>
      </p:sp>
      <p:pic>
        <p:nvPicPr>
          <p:cNvPr id="4" name="그림 3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1550F2E6-248F-8FB0-C339-5177E465AC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9896"/>
          <a:stretch/>
        </p:blipFill>
        <p:spPr>
          <a:xfrm>
            <a:off x="550332" y="2612166"/>
            <a:ext cx="6942149" cy="352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726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</a:rPr>
              <a:t>3.</a:t>
            </a:r>
            <a:r>
              <a:rPr lang="ko-KR" altLang="en-US" sz="3200" b="1" dirty="0">
                <a:latin typeface="Malgun Gothic"/>
                <a:ea typeface="Malgun Gothic"/>
              </a:rPr>
              <a:t> 스크립트 주요 함수 설명 </a:t>
            </a:r>
            <a:r>
              <a:rPr lang="en-US" altLang="ko-KR" sz="3200" b="1" dirty="0">
                <a:latin typeface="Malgun Gothic"/>
                <a:ea typeface="Malgun Gothic"/>
              </a:rPr>
              <a:t>- </a:t>
            </a:r>
            <a:r>
              <a:rPr lang="ko-KR" altLang="en-US" sz="3200" b="1" dirty="0" err="1">
                <a:latin typeface="Malgun Gothic"/>
                <a:ea typeface="Malgun Gothic"/>
                <a:cs typeface="+mn-lt"/>
              </a:rPr>
              <a:t>CarAgent</a:t>
            </a:r>
            <a:r>
              <a:rPr lang="en-US" altLang="ko-KR" sz="3200" b="1" dirty="0">
                <a:latin typeface="Malgun Gothic"/>
                <a:ea typeface="Malgun Gothic"/>
              </a:rPr>
              <a:t> 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9152E-7834-A59D-7B98-D08AF729E69B}"/>
              </a:ext>
            </a:extLst>
          </p:cNvPr>
          <p:cNvSpPr txBox="1"/>
          <p:nvPr/>
        </p:nvSpPr>
        <p:spPr>
          <a:xfrm>
            <a:off x="621054" y="4292180"/>
            <a:ext cx="105855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ea typeface="맑은 고딕"/>
            </a:endParaRPr>
          </a:p>
        </p:txBody>
      </p:sp>
      <p:pic>
        <p:nvPicPr>
          <p:cNvPr id="3" name="그림 2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0667EBB3-EA95-B325-75A4-AC64FD25E3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320" r="23950" b="8380"/>
          <a:stretch/>
        </p:blipFill>
        <p:spPr>
          <a:xfrm>
            <a:off x="616592" y="3021657"/>
            <a:ext cx="6643569" cy="36626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3ED66E-153C-BAE2-277F-B99E5C73D21B}"/>
              </a:ext>
            </a:extLst>
          </p:cNvPr>
          <p:cNvSpPr txBox="1"/>
          <p:nvPr/>
        </p:nvSpPr>
        <p:spPr>
          <a:xfrm>
            <a:off x="616592" y="1123172"/>
            <a:ext cx="10954353" cy="28371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altLang="ko-KR" sz="2000" b="1" dirty="0" err="1">
                <a:latin typeface="Malgun Gothic"/>
                <a:ea typeface="Malgun Gothic"/>
              </a:rPr>
              <a:t>OnActionReceived</a:t>
            </a:r>
            <a:r>
              <a:rPr lang="en-US" altLang="ko-KR" sz="2000" dirty="0">
                <a:latin typeface="Malgun Gothic"/>
                <a:ea typeface="Malgun Gothic"/>
              </a:rPr>
              <a:t> &gt; </a:t>
            </a:r>
            <a:r>
              <a:rPr lang="ko-KR" sz="2000" dirty="0">
                <a:latin typeface="Malgun Gothic"/>
                <a:ea typeface="Malgun Gothic"/>
              </a:rPr>
              <a:t>리워드 주는 함수</a:t>
            </a:r>
          </a:p>
          <a:p>
            <a:pPr lvl="1">
              <a:lnSpc>
                <a:spcPct val="150000"/>
              </a:lnSpc>
            </a:pPr>
            <a:r>
              <a:rPr lang="ko-KR" dirty="0">
                <a:latin typeface="Malgun Gothic"/>
                <a:ea typeface="Malgun Gothic"/>
              </a:rPr>
              <a:t>이전거리보다 현재 체크포인트까지의 </a:t>
            </a:r>
            <a:r>
              <a:rPr lang="ko-KR" b="1" dirty="0">
                <a:latin typeface="Malgun Gothic"/>
                <a:ea typeface="Malgun Gothic"/>
              </a:rPr>
              <a:t>거리가 가까울수록 보상을 </a:t>
            </a:r>
            <a:r>
              <a:rPr lang="ko-KR" altLang="en-US" b="1" dirty="0">
                <a:latin typeface="Malgun Gothic"/>
                <a:ea typeface="Malgun Gothic"/>
              </a:rPr>
              <a:t>많이 줌</a:t>
            </a:r>
            <a:r>
              <a:rPr lang="ko-KR" altLang="en-US" dirty="0">
                <a:latin typeface="Malgun Gothic"/>
                <a:ea typeface="Malgun Gothic"/>
              </a:rPr>
              <a:t> </a:t>
            </a:r>
            <a:r>
              <a:rPr lang="ko-KR" dirty="0">
                <a:latin typeface="Malgun Gothic"/>
                <a:ea typeface="Malgun Gothic"/>
              </a:rPr>
              <a:t> ( 거리에 반비례</a:t>
            </a:r>
            <a:r>
              <a:rPr lang="ko-KR" altLang="en-US" dirty="0">
                <a:latin typeface="Malgun Gothic"/>
                <a:ea typeface="Malgun Gothic"/>
              </a:rPr>
              <a:t>한</a:t>
            </a:r>
            <a:r>
              <a:rPr lang="ko-KR" dirty="0">
                <a:latin typeface="Malgun Gothic"/>
                <a:ea typeface="Malgun Gothic"/>
              </a:rPr>
              <a:t> 보상  )</a:t>
            </a:r>
            <a:endParaRPr lang="ko-KR" dirty="0"/>
          </a:p>
          <a:p>
            <a:pPr lvl="1">
              <a:lnSpc>
                <a:spcPct val="150000"/>
              </a:lnSpc>
            </a:pPr>
            <a:r>
              <a:rPr lang="ko-KR" b="1" dirty="0">
                <a:latin typeface="Malgun Gothic"/>
                <a:ea typeface="Malgun Gothic"/>
              </a:rPr>
              <a:t>후진하면 </a:t>
            </a:r>
            <a:r>
              <a:rPr lang="ko-KR" b="1" dirty="0" err="1">
                <a:latin typeface="Malgun Gothic"/>
                <a:ea typeface="Malgun Gothic"/>
              </a:rPr>
              <a:t>패널티</a:t>
            </a:r>
            <a:r>
              <a:rPr lang="ko-KR" dirty="0" err="1">
                <a:latin typeface="Malgun Gothic"/>
                <a:ea typeface="Malgun Gothic"/>
              </a:rPr>
              <a:t>를</a:t>
            </a:r>
            <a:r>
              <a:rPr lang="ko-KR" dirty="0">
                <a:latin typeface="Malgun Gothic"/>
                <a:ea typeface="Malgun Gothic"/>
              </a:rPr>
              <a:t> 크게 부여함으로써 </a:t>
            </a:r>
            <a:r>
              <a:rPr lang="ko-KR" altLang="en-US" b="1" dirty="0">
                <a:latin typeface="Malgun Gothic"/>
                <a:ea typeface="Malgun Gothic"/>
              </a:rPr>
              <a:t>뒤로 가는</a:t>
            </a:r>
            <a:r>
              <a:rPr lang="ko-KR" b="1" dirty="0">
                <a:latin typeface="Malgun Gothic"/>
                <a:ea typeface="Malgun Gothic"/>
              </a:rPr>
              <a:t> 것을 막음</a:t>
            </a:r>
          </a:p>
          <a:p>
            <a:pPr lvl="1">
              <a:lnSpc>
                <a:spcPct val="150000"/>
              </a:lnSpc>
            </a:pPr>
            <a:r>
              <a:rPr lang="ko-KR" altLang="en-US" dirty="0">
                <a:latin typeface="Malgun Gothic"/>
                <a:ea typeface="Malgun Gothic"/>
              </a:rPr>
              <a:t>벽을</a:t>
            </a:r>
            <a:r>
              <a:rPr lang="ko-KR" dirty="0">
                <a:latin typeface="Malgun Gothic"/>
                <a:ea typeface="Malgun Gothic"/>
              </a:rPr>
              <a:t> 인식하는 함수</a:t>
            </a:r>
            <a:r>
              <a:rPr lang="ko-KR" altLang="en-US" dirty="0">
                <a:latin typeface="Malgun Gothic"/>
                <a:ea typeface="Malgun Gothic"/>
              </a:rPr>
              <a:t> </a:t>
            </a:r>
            <a:r>
              <a:rPr lang="en-US" altLang="ko-KR" dirty="0">
                <a:latin typeface="Malgun Gothic"/>
                <a:ea typeface="Malgun Gothic"/>
              </a:rPr>
              <a:t>( </a:t>
            </a:r>
            <a:r>
              <a:rPr lang="ko-KR" b="1" dirty="0" err="1">
                <a:latin typeface="Malgun Gothic"/>
                <a:ea typeface="Malgun Gothic"/>
              </a:rPr>
              <a:t>IsNearWall</a:t>
            </a:r>
            <a:r>
              <a:rPr lang="ko-KR" altLang="en-US" b="1" dirty="0">
                <a:latin typeface="Malgun Gothic"/>
                <a:ea typeface="Malgun Gothic"/>
              </a:rPr>
              <a:t> </a:t>
            </a:r>
            <a:r>
              <a:rPr lang="en-US" altLang="ko-KR" b="1" dirty="0">
                <a:latin typeface="Malgun Gothic"/>
                <a:ea typeface="Malgun Gothic"/>
              </a:rPr>
              <a:t>) </a:t>
            </a:r>
            <a:r>
              <a:rPr lang="ko-KR" dirty="0">
                <a:latin typeface="Malgun Gothic"/>
                <a:ea typeface="Malgun Gothic"/>
              </a:rPr>
              <a:t>를 </a:t>
            </a:r>
            <a:r>
              <a:rPr lang="ko-KR" altLang="en-US" dirty="0">
                <a:latin typeface="Malgun Gothic"/>
                <a:ea typeface="Malgun Gothic"/>
              </a:rPr>
              <a:t> </a:t>
            </a:r>
            <a:r>
              <a:rPr lang="ko-KR" dirty="0">
                <a:latin typeface="Malgun Gothic"/>
                <a:ea typeface="Malgun Gothic"/>
              </a:rPr>
              <a:t>이용하여 </a:t>
            </a:r>
            <a:r>
              <a:rPr lang="ko-KR" b="1" dirty="0">
                <a:latin typeface="Malgun Gothic"/>
                <a:ea typeface="Malgun Gothic"/>
              </a:rPr>
              <a:t>벽에 가까워지면 </a:t>
            </a:r>
            <a:r>
              <a:rPr lang="ko-KR" b="1" dirty="0" err="1">
                <a:latin typeface="Malgun Gothic"/>
                <a:ea typeface="Malgun Gothic"/>
              </a:rPr>
              <a:t>패널티를</a:t>
            </a:r>
            <a:r>
              <a:rPr lang="ko-KR" b="1" dirty="0">
                <a:latin typeface="Malgun Gothic"/>
                <a:ea typeface="Malgun Gothic"/>
              </a:rPr>
              <a:t> </a:t>
            </a:r>
            <a:r>
              <a:rPr lang="ko-KR" altLang="en-US" b="1" dirty="0">
                <a:latin typeface="Malgun Gothic"/>
                <a:ea typeface="Malgun Gothic"/>
              </a:rPr>
              <a:t> </a:t>
            </a:r>
            <a:r>
              <a:rPr lang="ko-KR" b="1" dirty="0">
                <a:latin typeface="Malgun Gothic"/>
                <a:ea typeface="Malgun Gothic"/>
              </a:rPr>
              <a:t>부여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ko-KR" sz="2400" dirty="0">
              <a:latin typeface="Malgun Gothic"/>
              <a:ea typeface="Malgun Gothic"/>
            </a:endParaRPr>
          </a:p>
          <a:p>
            <a:pPr>
              <a:lnSpc>
                <a:spcPct val="150000"/>
              </a:lnSpc>
            </a:pPr>
            <a:endParaRPr lang="ko-KR" altLang="en-US" sz="2400" b="1" dirty="0">
              <a:latin typeface="Malgun Gothic"/>
              <a:ea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851328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</a:rPr>
              <a:t>3.</a:t>
            </a:r>
            <a:r>
              <a:rPr lang="ko-KR" altLang="en-US" sz="3200" b="1" dirty="0">
                <a:latin typeface="Malgun Gothic"/>
                <a:ea typeface="Malgun Gothic"/>
              </a:rPr>
              <a:t> 스크립트 주요 함수 설명 </a:t>
            </a:r>
            <a:r>
              <a:rPr lang="en-US" altLang="ko-KR" sz="3200" b="1" dirty="0">
                <a:latin typeface="Malgun Gothic"/>
                <a:ea typeface="Malgun Gothic"/>
              </a:rPr>
              <a:t>- </a:t>
            </a:r>
            <a:r>
              <a:rPr lang="ko-KR" altLang="en-US" sz="3200" b="1" dirty="0" err="1">
                <a:latin typeface="Malgun Gothic"/>
                <a:ea typeface="Malgun Gothic"/>
                <a:cs typeface="+mn-lt"/>
              </a:rPr>
              <a:t>CarAgent</a:t>
            </a:r>
            <a:r>
              <a:rPr lang="en-US" altLang="ko-KR" sz="3200" b="1" dirty="0">
                <a:latin typeface="Malgun Gothic"/>
                <a:ea typeface="Malgun Gothic"/>
              </a:rPr>
              <a:t> 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9152E-7834-A59D-7B98-D08AF729E69B}"/>
              </a:ext>
            </a:extLst>
          </p:cNvPr>
          <p:cNvSpPr txBox="1"/>
          <p:nvPr/>
        </p:nvSpPr>
        <p:spPr>
          <a:xfrm>
            <a:off x="621054" y="4292180"/>
            <a:ext cx="105855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ED66E-153C-BAE2-277F-B99E5C73D21B}"/>
              </a:ext>
            </a:extLst>
          </p:cNvPr>
          <p:cNvSpPr txBox="1"/>
          <p:nvPr/>
        </p:nvSpPr>
        <p:spPr>
          <a:xfrm>
            <a:off x="616592" y="1123172"/>
            <a:ext cx="8555399" cy="334495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altLang="ko-KR" b="1" dirty="0" err="1">
                <a:latin typeface="Malgun Gothic"/>
                <a:ea typeface="Malgun Gothic"/>
              </a:rPr>
              <a:t>IsNearWall</a:t>
            </a:r>
            <a:r>
              <a:rPr lang="ko-KR" altLang="en-US" b="1" dirty="0">
                <a:latin typeface="Malgun Gothic"/>
                <a:ea typeface="Malgun Gothic"/>
              </a:rPr>
              <a:t> </a:t>
            </a:r>
            <a:r>
              <a:rPr lang="en-US" altLang="ko-KR" dirty="0">
                <a:latin typeface="Malgun Gothic"/>
                <a:ea typeface="Malgun Gothic"/>
              </a:rPr>
              <a:t>&gt;</a:t>
            </a:r>
            <a:r>
              <a:rPr lang="ko-KR" altLang="en-US" dirty="0">
                <a:latin typeface="Malgun Gothic"/>
                <a:ea typeface="Malgun Gothic"/>
              </a:rPr>
              <a:t> </a:t>
            </a:r>
            <a:r>
              <a:rPr lang="ko-KR" altLang="en-US" dirty="0">
                <a:ea typeface="+mn-lt"/>
                <a:cs typeface="+mn-lt"/>
              </a:rPr>
              <a:t>벽과 가까워질 때 호출되는 함수</a:t>
            </a:r>
            <a:br>
              <a:rPr lang="en-US" altLang="ko-KR" dirty="0">
                <a:ea typeface="+mn-lt"/>
                <a:cs typeface="+mn-lt"/>
              </a:rPr>
            </a:br>
            <a:r>
              <a:rPr lang="en-US" altLang="ko-KR" dirty="0">
                <a:ea typeface="+mn-lt"/>
                <a:cs typeface="+mn-lt"/>
              </a:rPr>
              <a:t> (</a:t>
            </a:r>
            <a:r>
              <a:rPr lang="ko-KR" altLang="en-US" b="1" dirty="0" err="1">
                <a:latin typeface="Malgun Gothic"/>
                <a:ea typeface="Malgun Gothic"/>
                <a:cs typeface="+mn-lt"/>
              </a:rPr>
              <a:t>레이캐스트</a:t>
            </a:r>
            <a:r>
              <a:rPr lang="ko-KR" altLang="en-US" dirty="0" err="1">
                <a:latin typeface="Malgun Gothic"/>
                <a:ea typeface="Malgun Gothic"/>
                <a:cs typeface="+mn-lt"/>
              </a:rPr>
              <a:t>를</a:t>
            </a:r>
            <a:r>
              <a:rPr lang="ko-KR" altLang="en-US" dirty="0">
                <a:latin typeface="Malgun Gothic"/>
                <a:ea typeface="Malgun Gothic"/>
                <a:cs typeface="+mn-lt"/>
              </a:rPr>
              <a:t> 이용하여 </a:t>
            </a:r>
            <a:r>
              <a:rPr lang="ko-KR" altLang="en-US" b="1" dirty="0">
                <a:latin typeface="Malgun Gothic"/>
                <a:ea typeface="Malgun Gothic"/>
                <a:cs typeface="+mn-lt"/>
              </a:rPr>
              <a:t>벽이 일정 거리 내에 있으면 </a:t>
            </a:r>
            <a:r>
              <a:rPr lang="en-US" altLang="ko-KR" b="1" dirty="0">
                <a:ea typeface="+mn-lt"/>
                <a:cs typeface="+mn-lt"/>
              </a:rPr>
              <a:t>true</a:t>
            </a:r>
            <a:r>
              <a:rPr lang="ko-KR" altLang="en-US" b="1" dirty="0">
                <a:latin typeface="Malgun Gothic"/>
                <a:ea typeface="Malgun Gothic"/>
                <a:cs typeface="+mn-lt"/>
              </a:rPr>
              <a:t>를 반환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)</a:t>
            </a:r>
            <a:endParaRPr lang="ko-KR" dirty="0">
              <a:latin typeface="Malgun Gothic"/>
              <a:ea typeface="Malgun Gothic"/>
              <a:cs typeface="+mn-lt"/>
            </a:endParaRPr>
          </a:p>
          <a:p>
            <a:pPr>
              <a:lnSpc>
                <a:spcPct val="200000"/>
              </a:lnSpc>
            </a:pPr>
            <a:endParaRPr lang="ko-KR" altLang="en-US" dirty="0">
              <a:latin typeface="Malgun Gothic"/>
              <a:ea typeface="Malgun Gothic"/>
              <a:cs typeface="+mn-lt"/>
            </a:endParaRPr>
          </a:p>
          <a:p>
            <a:pPr>
              <a:lnSpc>
                <a:spcPct val="150000"/>
              </a:lnSpc>
              <a:buFont typeface="Arial"/>
              <a:buChar char="•"/>
            </a:pPr>
            <a:endParaRPr lang="ko-KR" altLang="en-US" dirty="0">
              <a:latin typeface="맑은 고딕" panose="020F0502020204030204"/>
              <a:ea typeface="맑은 고딕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ko-KR" altLang="en-US" dirty="0">
              <a:ea typeface="맑은 고딕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ko-KR" sz="2400" dirty="0">
              <a:latin typeface="Malgun Gothic"/>
              <a:ea typeface="Malgun Gothic"/>
            </a:endParaRPr>
          </a:p>
          <a:p>
            <a:pPr>
              <a:lnSpc>
                <a:spcPct val="150000"/>
              </a:lnSpc>
            </a:pPr>
            <a:endParaRPr lang="ko-KR" altLang="en-US" sz="2400" b="1" dirty="0">
              <a:latin typeface="Malgun Gothic"/>
              <a:ea typeface="Malgun Gothic"/>
            </a:endParaRPr>
          </a:p>
        </p:txBody>
      </p:sp>
      <p:pic>
        <p:nvPicPr>
          <p:cNvPr id="4" name="그림 3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A186B03C-D330-2BED-2DE1-C1DA22D935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2806"/>
          <a:stretch/>
        </p:blipFill>
        <p:spPr>
          <a:xfrm>
            <a:off x="616592" y="2275573"/>
            <a:ext cx="7611349" cy="294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508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</a:rPr>
              <a:t>3.</a:t>
            </a:r>
            <a:r>
              <a:rPr lang="ko-KR" altLang="en-US" sz="3200" b="1" dirty="0">
                <a:latin typeface="Malgun Gothic"/>
                <a:ea typeface="Malgun Gothic"/>
              </a:rPr>
              <a:t> 스크립트 주요 함수 설명 </a:t>
            </a:r>
            <a:r>
              <a:rPr lang="en-US" altLang="ko-KR" sz="3200" b="1" dirty="0">
                <a:latin typeface="Malgun Gothic"/>
                <a:ea typeface="Malgun Gothic"/>
              </a:rPr>
              <a:t>- </a:t>
            </a:r>
            <a:r>
              <a:rPr lang="en-US" altLang="ko-KR" sz="3200" b="1" dirty="0" err="1">
                <a:ea typeface="+mn-lt"/>
                <a:cs typeface="+mn-lt"/>
              </a:rPr>
              <a:t>CarController</a:t>
            </a:r>
            <a:r>
              <a:rPr lang="en-US" altLang="ko-KR" sz="3200" b="1" dirty="0">
                <a:latin typeface="Malgun Gothic"/>
                <a:ea typeface="Malgun Gothic"/>
              </a:rPr>
              <a:t> 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9152E-7834-A59D-7B98-D08AF729E69B}"/>
              </a:ext>
            </a:extLst>
          </p:cNvPr>
          <p:cNvSpPr txBox="1"/>
          <p:nvPr/>
        </p:nvSpPr>
        <p:spPr>
          <a:xfrm>
            <a:off x="621054" y="4292180"/>
            <a:ext cx="105855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ED66E-153C-BAE2-277F-B99E5C73D21B}"/>
              </a:ext>
            </a:extLst>
          </p:cNvPr>
          <p:cNvSpPr txBox="1"/>
          <p:nvPr/>
        </p:nvSpPr>
        <p:spPr>
          <a:xfrm>
            <a:off x="616593" y="1123172"/>
            <a:ext cx="6429381" cy="46991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ea typeface="+mn-lt"/>
                <a:cs typeface="+mn-lt"/>
              </a:rPr>
              <a:t>Steering</a:t>
            </a:r>
            <a:r>
              <a:rPr lang="ko-KR" altLang="en-US" sz="2000" b="1" dirty="0">
                <a:ea typeface="+mn-lt"/>
                <a:cs typeface="+mn-lt"/>
              </a:rPr>
              <a:t>, Motor</a:t>
            </a:r>
            <a:endParaRPr lang="en-US" altLang="ko-KR" sz="2000" b="1" dirty="0">
              <a:ea typeface="+mn-lt"/>
              <a:cs typeface="+mn-lt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 err="1">
                <a:ea typeface="+mn-lt"/>
                <a:cs typeface="+mn-lt"/>
              </a:rPr>
              <a:t>조향제어와</a:t>
            </a:r>
            <a:r>
              <a:rPr lang="ko-KR" altLang="en-US" dirty="0">
                <a:ea typeface="+mn-lt"/>
                <a:cs typeface="+mn-lt"/>
              </a:rPr>
              <a:t> 모터 제어를 담당</a:t>
            </a:r>
            <a:endParaRPr lang="ko-KR" dirty="0">
              <a:ea typeface="+mn-lt"/>
              <a:cs typeface="+mn-lt"/>
            </a:endParaRPr>
          </a:p>
          <a:p>
            <a:pPr>
              <a:lnSpc>
                <a:spcPct val="200000"/>
              </a:lnSpc>
              <a:buFont typeface="Arial"/>
              <a:buChar char="•"/>
            </a:pPr>
            <a:r>
              <a:rPr lang="ko-KR" altLang="en-US" sz="2000" b="1" dirty="0">
                <a:latin typeface="Malgun Gothic"/>
                <a:ea typeface="Malgun Gothic"/>
                <a:cs typeface="+mn-lt"/>
              </a:rPr>
              <a:t> </a:t>
            </a:r>
            <a:r>
              <a:rPr lang="ko-KR" altLang="en-US" sz="2000" b="1" dirty="0" err="1">
                <a:latin typeface="Malgun Gothic"/>
                <a:ea typeface="Malgun Gothic"/>
                <a:cs typeface="+mn-lt"/>
              </a:rPr>
              <a:t>UpdatePosition</a:t>
            </a:r>
            <a:r>
              <a:rPr lang="ko-KR" altLang="en-US" sz="2000" b="1" dirty="0">
                <a:latin typeface="Malgun Gothic"/>
                <a:ea typeface="Malgun Gothic"/>
                <a:cs typeface="+mn-lt"/>
              </a:rPr>
              <a:t>, </a:t>
            </a:r>
            <a:r>
              <a:rPr lang="en-US" altLang="ko-KR" sz="2000" b="1" dirty="0" err="1">
                <a:latin typeface="Malgun Gothic"/>
                <a:ea typeface="Malgun Gothic"/>
                <a:cs typeface="+mn-lt"/>
              </a:rPr>
              <a:t>WheelPosition</a:t>
            </a:r>
            <a:r>
              <a:rPr lang="en-US" altLang="ko-KR" sz="2000" b="1" dirty="0">
                <a:latin typeface="Malgun Gothic"/>
                <a:ea typeface="Malgun Gothic"/>
                <a:cs typeface="+mn-lt"/>
              </a:rPr>
              <a:t>, Update </a:t>
            </a:r>
          </a:p>
          <a:p>
            <a:pPr lvl="1">
              <a:lnSpc>
                <a:spcPct val="150000"/>
              </a:lnSpc>
            </a:pPr>
            <a:r>
              <a:rPr lang="ko-KR" dirty="0">
                <a:latin typeface="Malgun Gothic"/>
                <a:ea typeface="Malgun Gothic"/>
                <a:cs typeface="+mn-lt"/>
              </a:rPr>
              <a:t>유니티에서 </a:t>
            </a:r>
            <a:r>
              <a:rPr lang="en-US" altLang="ko-KR" dirty="0">
                <a:latin typeface="Malgun Gothic"/>
                <a:ea typeface="+mn-lt"/>
                <a:cs typeface="+mn-lt"/>
              </a:rPr>
              <a:t>collider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-&gt;</a:t>
            </a:r>
            <a:r>
              <a:rPr lang="ko-KR" dirty="0">
                <a:latin typeface="Malgun Gothic"/>
                <a:ea typeface="Malgun Gothic"/>
                <a:cs typeface="+mn-lt"/>
              </a:rPr>
              <a:t>물리 </a:t>
            </a:r>
            <a:r>
              <a:rPr lang="ko-KR" altLang="en-US" dirty="0">
                <a:latin typeface="Malgun Gothic"/>
                <a:ea typeface="Malgun Gothic"/>
                <a:cs typeface="+mn-lt"/>
              </a:rPr>
              <a:t>역할</a:t>
            </a:r>
            <a:br>
              <a:rPr lang="en-US" altLang="ko-KR" dirty="0">
                <a:latin typeface="Malgun Gothic"/>
                <a:ea typeface="Malgun Gothic"/>
                <a:cs typeface="+mn-lt"/>
              </a:rPr>
            </a:br>
            <a:r>
              <a:rPr lang="en-US" altLang="ko-KR" dirty="0">
                <a:latin typeface="Malgun Gothic"/>
                <a:ea typeface="+mn-lt"/>
                <a:cs typeface="+mn-lt"/>
              </a:rPr>
              <a:t>Collider</a:t>
            </a:r>
            <a:r>
              <a:rPr lang="ko-KR" dirty="0">
                <a:latin typeface="Malgun Gothic"/>
                <a:ea typeface="Malgun Gothic"/>
                <a:cs typeface="+mn-lt"/>
              </a:rPr>
              <a:t>만</a:t>
            </a:r>
            <a:r>
              <a:rPr lang="ko-KR" altLang="en-US" dirty="0">
                <a:latin typeface="Malgun Gothic"/>
                <a:ea typeface="Malgun Gothic"/>
                <a:cs typeface="+mn-lt"/>
              </a:rPr>
              <a:t>으로</a:t>
            </a:r>
            <a:r>
              <a:rPr lang="ko-KR" dirty="0">
                <a:latin typeface="Malgun Gothic"/>
                <a:ea typeface="Malgun Gothic"/>
                <a:cs typeface="+mn-lt"/>
              </a:rPr>
              <a:t> 시각적인 </a:t>
            </a:r>
            <a:r>
              <a:rPr lang="en-US" altLang="ko-KR" dirty="0">
                <a:latin typeface="Malgun Gothic"/>
                <a:ea typeface="+mn-lt"/>
                <a:cs typeface="+mn-lt"/>
              </a:rPr>
              <a:t>Mesh</a:t>
            </a:r>
            <a:r>
              <a:rPr lang="ko-KR" altLang="en-US" dirty="0">
                <a:latin typeface="Malgun Gothic"/>
                <a:ea typeface="Malgun Gothic"/>
                <a:cs typeface="+mn-lt"/>
              </a:rPr>
              <a:t>반영 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X</a:t>
            </a:r>
            <a:br>
              <a:rPr lang="en-US" altLang="ko-KR" dirty="0">
                <a:latin typeface="Malgun Gothic"/>
                <a:ea typeface="Malgun Gothic"/>
                <a:cs typeface="+mn-lt"/>
              </a:rPr>
            </a:br>
            <a:r>
              <a:rPr lang="ko-KR" dirty="0">
                <a:latin typeface="Malgun Gothic"/>
                <a:ea typeface="Malgun Gothic"/>
                <a:cs typeface="+mn-lt"/>
              </a:rPr>
              <a:t>시</a:t>
            </a:r>
            <a:r>
              <a:rPr lang="ko-KR" altLang="en-US" dirty="0">
                <a:latin typeface="Malgun Gothic"/>
                <a:ea typeface="Malgun Gothic"/>
                <a:cs typeface="+mn-lt"/>
              </a:rPr>
              <a:t>각</a:t>
            </a:r>
            <a:r>
              <a:rPr lang="ko-KR" dirty="0">
                <a:latin typeface="Malgun Gothic"/>
                <a:ea typeface="Malgun Gothic"/>
                <a:cs typeface="+mn-lt"/>
              </a:rPr>
              <a:t>적으로도 보여지도록 함수 작성</a:t>
            </a:r>
            <a:endParaRPr lang="ko-KR" altLang="en-US" dirty="0">
              <a:ea typeface="+mn-lt"/>
              <a:cs typeface="+mn-lt"/>
            </a:endParaRPr>
          </a:p>
          <a:p>
            <a:pPr>
              <a:lnSpc>
                <a:spcPct val="150000"/>
              </a:lnSpc>
              <a:buFont typeface="Arial"/>
              <a:buChar char="•"/>
            </a:pPr>
            <a:endParaRPr lang="ko-KR" altLang="en-US" dirty="0">
              <a:ea typeface="+mn-l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ko-KR" altLang="en-US" dirty="0">
              <a:ea typeface="맑은 고딕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ko-KR" sz="2400" dirty="0">
              <a:latin typeface="Malgun Gothic"/>
              <a:ea typeface="Malgun Gothic"/>
            </a:endParaRPr>
          </a:p>
          <a:p>
            <a:pPr>
              <a:lnSpc>
                <a:spcPct val="150000"/>
              </a:lnSpc>
            </a:pPr>
            <a:endParaRPr lang="ko-KR" altLang="en-US" sz="2400" b="1" dirty="0">
              <a:latin typeface="Malgun Gothic"/>
              <a:ea typeface="Malgun Gothic"/>
            </a:endParaRPr>
          </a:p>
        </p:txBody>
      </p:sp>
      <p:pic>
        <p:nvPicPr>
          <p:cNvPr id="3" name="그림 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F4108A8E-EB37-2BCD-25C7-B0F1759BBB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8506" b="3670"/>
          <a:stretch/>
        </p:blipFill>
        <p:spPr>
          <a:xfrm>
            <a:off x="6096000" y="1263131"/>
            <a:ext cx="5193757" cy="5089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964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1148615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</a:rPr>
              <a:t>3.</a:t>
            </a:r>
            <a:r>
              <a:rPr lang="ko-KR" altLang="en-US" sz="3200" b="1" dirty="0">
                <a:latin typeface="Malgun Gothic"/>
                <a:ea typeface="Malgun Gothic"/>
              </a:rPr>
              <a:t> 스크립트 주요 함수 설명 </a:t>
            </a:r>
            <a:r>
              <a:rPr lang="en-US" altLang="ko-KR" sz="3200" b="1" dirty="0">
                <a:latin typeface="Malgun Gothic"/>
                <a:ea typeface="Malgun Gothic"/>
              </a:rPr>
              <a:t>– </a:t>
            </a:r>
            <a:r>
              <a:rPr lang="en-US" altLang="ko-KR" sz="3200" b="1" dirty="0">
                <a:ea typeface="+mn-lt"/>
                <a:cs typeface="+mn-lt"/>
              </a:rPr>
              <a:t>Checkpoint</a:t>
            </a:r>
            <a:r>
              <a:rPr lang="en-US" altLang="ko-KR" sz="3200" b="1" dirty="0">
                <a:latin typeface="Malgun Gothic"/>
                <a:ea typeface="Malgun Gothic"/>
              </a:rPr>
              <a:t> 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9152E-7834-A59D-7B98-D08AF729E69B}"/>
              </a:ext>
            </a:extLst>
          </p:cNvPr>
          <p:cNvSpPr txBox="1"/>
          <p:nvPr/>
        </p:nvSpPr>
        <p:spPr>
          <a:xfrm>
            <a:off x="621054" y="4292180"/>
            <a:ext cx="105855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ED66E-153C-BAE2-277F-B99E5C73D21B}"/>
              </a:ext>
            </a:extLst>
          </p:cNvPr>
          <p:cNvSpPr txBox="1"/>
          <p:nvPr/>
        </p:nvSpPr>
        <p:spPr>
          <a:xfrm>
            <a:off x="616593" y="1123172"/>
            <a:ext cx="10954353" cy="23754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 err="1">
                <a:ea typeface="+mn-lt"/>
                <a:cs typeface="+mn-lt"/>
              </a:rPr>
              <a:t>OnTriggerEnter</a:t>
            </a:r>
            <a:r>
              <a:rPr lang="ko-KR" altLang="en-US" b="1" dirty="0">
                <a:ea typeface="+mn-lt"/>
                <a:cs typeface="+mn-lt"/>
              </a:rPr>
              <a:t> </a:t>
            </a:r>
            <a:r>
              <a:rPr lang="ko-KR" altLang="en-US" dirty="0">
                <a:ea typeface="+mn-lt"/>
                <a:cs typeface="+mn-lt"/>
              </a:rPr>
              <a:t>&gt; </a:t>
            </a:r>
            <a:r>
              <a:rPr lang="ko-KR" dirty="0">
                <a:ea typeface="+mn-lt"/>
                <a:cs typeface="+mn-lt"/>
              </a:rPr>
              <a:t>각 체크포인트에 적용</a:t>
            </a:r>
            <a:r>
              <a:rPr lang="en-US" altLang="ko-KR" dirty="0">
                <a:ea typeface="+mn-lt"/>
                <a:cs typeface="+mn-lt"/>
              </a:rPr>
              <a:t>/</a:t>
            </a:r>
            <a:r>
              <a:rPr lang="ko-KR" dirty="0">
                <a:ea typeface="+mn-lt"/>
                <a:cs typeface="+mn-lt"/>
              </a:rPr>
              <a:t>체크포인트를 통과하면 </a:t>
            </a:r>
            <a:r>
              <a:rPr lang="ko-KR" dirty="0" err="1">
                <a:ea typeface="+mn-lt"/>
                <a:cs typeface="+mn-lt"/>
              </a:rPr>
              <a:t>CheckpoinManager의</a:t>
            </a:r>
            <a:r>
              <a:rPr lang="ko-KR" dirty="0">
                <a:ea typeface="+mn-lt"/>
                <a:cs typeface="+mn-lt"/>
              </a:rPr>
              <a:t> 함수를 불러옴</a:t>
            </a:r>
            <a:r>
              <a:rPr lang="ko-KR" altLang="en-US" dirty="0">
                <a:ea typeface="+mn-lt"/>
                <a:cs typeface="+mn-lt"/>
              </a:rPr>
              <a:t> </a:t>
            </a:r>
            <a:endParaRPr lang="en-US" altLang="ko-KR" dirty="0">
              <a:ea typeface="+mn-lt"/>
              <a:cs typeface="+mn-lt"/>
            </a:endParaRPr>
          </a:p>
          <a:p>
            <a:pPr>
              <a:lnSpc>
                <a:spcPct val="150000"/>
              </a:lnSpc>
              <a:buFont typeface="Arial"/>
              <a:buChar char="•"/>
            </a:pPr>
            <a:endParaRPr lang="ko-KR" altLang="en-US" dirty="0">
              <a:ea typeface="+mn-l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ko-KR" altLang="en-US" dirty="0">
              <a:ea typeface="맑은 고딕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ko-KR" sz="2400" dirty="0">
              <a:latin typeface="Malgun Gothic"/>
              <a:ea typeface="Malgun Gothic"/>
            </a:endParaRPr>
          </a:p>
          <a:p>
            <a:pPr>
              <a:lnSpc>
                <a:spcPct val="150000"/>
              </a:lnSpc>
            </a:pPr>
            <a:endParaRPr lang="ko-KR" altLang="en-US" sz="2400" b="1" dirty="0">
              <a:latin typeface="Malgun Gothic"/>
              <a:ea typeface="Malgun Gothic"/>
            </a:endParaRPr>
          </a:p>
        </p:txBody>
      </p:sp>
      <p:pic>
        <p:nvPicPr>
          <p:cNvPr id="4" name="그림 3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B2DBC36C-B367-FF3A-8244-3636E65E5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93" y="1976523"/>
            <a:ext cx="4898745" cy="290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16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>
                <a:latin typeface="Malgun Gothic"/>
                <a:ea typeface="Malgun Gothic"/>
              </a:rPr>
              <a:t>3.</a:t>
            </a:r>
            <a:r>
              <a:rPr lang="ko-KR" altLang="en-US" sz="3200" b="1">
                <a:latin typeface="Malgun Gothic"/>
                <a:ea typeface="Malgun Gothic"/>
              </a:rPr>
              <a:t> 스크립트 주요 함수 설명 </a:t>
            </a:r>
            <a:r>
              <a:rPr lang="en-US" altLang="ko-KR" sz="3200" b="1">
                <a:latin typeface="Malgun Gothic"/>
                <a:ea typeface="Malgun Gothic"/>
              </a:rPr>
              <a:t>- </a:t>
            </a:r>
            <a:r>
              <a:rPr lang="en-US" altLang="ko-KR" sz="3200" b="1">
                <a:ea typeface="+mn-lt"/>
                <a:cs typeface="+mn-lt"/>
              </a:rPr>
              <a:t>CheckpointManager</a:t>
            </a:r>
            <a:r>
              <a:rPr lang="en-US" altLang="ko-KR" sz="3200" b="1">
                <a:latin typeface="Malgun Gothic"/>
                <a:ea typeface="Malgun Gothic"/>
              </a:rPr>
              <a:t> 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9152E-7834-A59D-7B98-D08AF729E69B}"/>
              </a:ext>
            </a:extLst>
          </p:cNvPr>
          <p:cNvSpPr txBox="1"/>
          <p:nvPr/>
        </p:nvSpPr>
        <p:spPr>
          <a:xfrm>
            <a:off x="621054" y="4292180"/>
            <a:ext cx="105855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ED66E-153C-BAE2-277F-B99E5C73D21B}"/>
              </a:ext>
            </a:extLst>
          </p:cNvPr>
          <p:cNvSpPr txBox="1"/>
          <p:nvPr/>
        </p:nvSpPr>
        <p:spPr>
          <a:xfrm>
            <a:off x="616593" y="1163930"/>
            <a:ext cx="10954353" cy="51454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b="1">
                <a:ea typeface="+mn-lt"/>
                <a:cs typeface="+mn-lt"/>
              </a:rPr>
              <a:t>전체 체크포인트를 관리</a:t>
            </a:r>
            <a:endParaRPr lang="en-US" altLang="ko-KR" b="1">
              <a:ea typeface="+mn-lt"/>
              <a:cs typeface="+mn-lt"/>
            </a:endParaRPr>
          </a:p>
          <a:p>
            <a:pPr>
              <a:lnSpc>
                <a:spcPct val="200000"/>
              </a:lnSpc>
            </a:pPr>
            <a:r>
              <a:rPr lang="en-US" altLang="ko-KR" b="1">
                <a:ea typeface="+mn-lt"/>
                <a:cs typeface="+mn-lt"/>
              </a:rPr>
              <a:t>UpdateCheckpoint</a:t>
            </a: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 </a:t>
            </a:r>
            <a:r>
              <a:rPr lang="ko-KR">
                <a:ea typeface="+mn-lt"/>
                <a:cs typeface="+mn-lt"/>
              </a:rPr>
              <a:t>체크포인트 리스트를 만들어 </a:t>
            </a:r>
            <a:r>
              <a:rPr lang="ko-KR" b="1">
                <a:ea typeface="+mn-lt"/>
                <a:cs typeface="+mn-lt"/>
              </a:rPr>
              <a:t>각 </a:t>
            </a:r>
            <a:r>
              <a:rPr lang="ko-KR" altLang="en-US" b="1">
                <a:ea typeface="+mn-lt"/>
                <a:cs typeface="+mn-lt"/>
              </a:rPr>
              <a:t>체크포인트가 통과될 때마다 체크포인트 리스트가 증가</a:t>
            </a:r>
            <a:endParaRPr lang="ko-KR" altLang="en-US" sz="1600" b="1">
              <a:ea typeface="맑은 고딕"/>
            </a:endParaRPr>
          </a:p>
          <a:p>
            <a:pPr lvl="1">
              <a:lnSpc>
                <a:spcPct val="200000"/>
              </a:lnSpc>
              <a:buFont typeface="Arial"/>
              <a:buChar char="•"/>
            </a:pPr>
            <a:r>
              <a:rPr lang="ko-KR" altLang="en-US">
                <a:ea typeface="+mn-lt"/>
                <a:cs typeface="+mn-lt"/>
              </a:rPr>
              <a:t> 마지막 </a:t>
            </a:r>
            <a:r>
              <a:rPr lang="ko-KR">
                <a:ea typeface="+mn-lt"/>
                <a:cs typeface="+mn-lt"/>
              </a:rPr>
              <a:t>체크포인트에 </a:t>
            </a:r>
            <a:r>
              <a:rPr lang="ko-KR" altLang="en-US">
                <a:ea typeface="+mn-lt"/>
                <a:cs typeface="+mn-lt"/>
              </a:rPr>
              <a:t>가면 </a:t>
            </a:r>
            <a:r>
              <a:rPr lang="en-US" altLang="ko-KR" b="1">
                <a:ea typeface="+mn-lt"/>
                <a:cs typeface="+mn-lt"/>
              </a:rPr>
              <a:t>CarAgent</a:t>
            </a:r>
            <a:r>
              <a:rPr lang="ko-KR">
                <a:ea typeface="+mn-lt"/>
                <a:cs typeface="+mn-lt"/>
              </a:rPr>
              <a:t>의</a:t>
            </a:r>
            <a:r>
              <a:rPr lang="en-US" altLang="ko-KR">
                <a:ea typeface="+mn-lt"/>
                <a:cs typeface="+mn-lt"/>
              </a:rPr>
              <a:t> </a:t>
            </a:r>
            <a:r>
              <a:rPr lang="ko-KR" altLang="en-US">
                <a:ea typeface="+mn-lt"/>
                <a:cs typeface="+mn-lt"/>
              </a:rPr>
              <a:t>에피소드 시작함수를 불러옴</a:t>
            </a:r>
            <a:endParaRPr lang="en-US" altLang="ko-KR">
              <a:ea typeface="+mn-lt"/>
              <a:cs typeface="+mn-lt"/>
            </a:endParaRPr>
          </a:p>
          <a:p>
            <a:pPr>
              <a:lnSpc>
                <a:spcPct val="200000"/>
              </a:lnSpc>
              <a:buFont typeface="Arial"/>
              <a:buChar char="•"/>
            </a:pPr>
            <a:r>
              <a:rPr lang="en-US" altLang="ko-KR" b="1">
                <a:ea typeface="+mn-lt"/>
                <a:cs typeface="+mn-lt"/>
              </a:rPr>
              <a:t> GetCurrentCheckpoint</a:t>
            </a:r>
            <a:r>
              <a:rPr lang="en-US" altLang="ko-KR">
                <a:ea typeface="+mn-lt"/>
                <a:cs typeface="+mn-lt"/>
              </a:rPr>
              <a:t> </a:t>
            </a:r>
          </a:p>
          <a:p>
            <a:pPr lvl="1">
              <a:lnSpc>
                <a:spcPct val="200000"/>
              </a:lnSpc>
              <a:buFont typeface="Arial"/>
              <a:buChar char="•"/>
            </a:pPr>
            <a:r>
              <a:rPr lang="en-US" altLang="ko-KR">
                <a:ea typeface="+mn-lt"/>
                <a:cs typeface="+mn-lt"/>
              </a:rPr>
              <a:t> targetcheckpoint</a:t>
            </a:r>
            <a:r>
              <a:rPr lang="ko-KR">
                <a:ea typeface="+mn-lt"/>
                <a:cs typeface="+mn-lt"/>
              </a:rPr>
              <a:t>를 설정하기 위한 함수</a:t>
            </a:r>
            <a:r>
              <a:rPr lang="ko-KR" altLang="en-US">
                <a:ea typeface="+mn-lt"/>
                <a:cs typeface="+mn-lt"/>
              </a:rPr>
              <a:t> </a:t>
            </a:r>
            <a:endParaRPr lang="en-US" altLang="ko-KR" sz="2000">
              <a:ea typeface="+mn-lt"/>
              <a:cs typeface="+mn-lt"/>
            </a:endParaRPr>
          </a:p>
          <a:p>
            <a:pPr>
              <a:lnSpc>
                <a:spcPct val="150000"/>
              </a:lnSpc>
              <a:buFont typeface="Arial"/>
              <a:buChar char="•"/>
            </a:pPr>
            <a:endParaRPr lang="ko-KR" altLang="en-US">
              <a:ea typeface="+mn-l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ko-KR" altLang="en-US">
              <a:ea typeface="맑은 고딕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ko-KR" sz="2400">
              <a:latin typeface="Malgun Gothic"/>
              <a:ea typeface="Malgun Gothic"/>
            </a:endParaRPr>
          </a:p>
          <a:p>
            <a:pPr>
              <a:lnSpc>
                <a:spcPct val="150000"/>
              </a:lnSpc>
            </a:pPr>
            <a:endParaRPr lang="ko-KR" altLang="en-US" sz="2400" b="1" dirty="0">
              <a:latin typeface="Malgun Gothic"/>
              <a:ea typeface="Malgun Gothic"/>
            </a:endParaRPr>
          </a:p>
        </p:txBody>
      </p:sp>
      <p:pic>
        <p:nvPicPr>
          <p:cNvPr id="3" name="그림 2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702ED212-274B-5D06-C9D8-4B2419E662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7" t="67987" r="53240" b="2408"/>
          <a:stretch/>
        </p:blipFill>
        <p:spPr>
          <a:xfrm>
            <a:off x="4510885" y="4795532"/>
            <a:ext cx="3783132" cy="1809016"/>
          </a:xfrm>
          <a:prstGeom prst="rect">
            <a:avLst/>
          </a:prstGeom>
        </p:spPr>
      </p:pic>
      <p:pic>
        <p:nvPicPr>
          <p:cNvPr id="4" name="그림 3" descr="텍스트, 스크린샷, 소프트웨어이(가) 표시된 사진&#10;&#10;자동 생성된 설명">
            <a:extLst>
              <a:ext uri="{FF2B5EF4-FFF2-40B4-BE49-F238E27FC236}">
                <a16:creationId xmlns:a16="http://schemas.microsoft.com/office/drawing/2014/main" id="{EC2D8912-578F-7865-DD82-C6FB470B8A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24" t="17484" r="51923" b="30548"/>
          <a:stretch/>
        </p:blipFill>
        <p:spPr>
          <a:xfrm>
            <a:off x="8076077" y="3429000"/>
            <a:ext cx="3783132" cy="317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67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</a:rPr>
              <a:t>3.</a:t>
            </a:r>
            <a:r>
              <a:rPr lang="ko-KR" altLang="en-US" sz="3200" b="1" dirty="0">
                <a:latin typeface="Malgun Gothic"/>
                <a:ea typeface="Malgun Gothic"/>
              </a:rPr>
              <a:t> 스크립트 주요 함수 설명 </a:t>
            </a:r>
            <a:r>
              <a:rPr lang="en-US" altLang="ko-KR" sz="3200" b="1" dirty="0">
                <a:latin typeface="Malgun Gothic"/>
                <a:ea typeface="Malgun Gothic"/>
              </a:rPr>
              <a:t>- </a:t>
            </a:r>
            <a:r>
              <a:rPr lang="en-US" altLang="ko-KR" sz="3200" b="1" dirty="0" err="1">
                <a:ea typeface="+mn-lt"/>
                <a:cs typeface="+mn-lt"/>
              </a:rPr>
              <a:t>WallManager</a:t>
            </a:r>
            <a:r>
              <a:rPr lang="en-US" altLang="ko-KR" sz="3200" b="1" dirty="0">
                <a:latin typeface="Malgun Gothic"/>
                <a:ea typeface="Malgun Gothic"/>
              </a:rPr>
              <a:t> 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9152E-7834-A59D-7B98-D08AF729E69B}"/>
              </a:ext>
            </a:extLst>
          </p:cNvPr>
          <p:cNvSpPr txBox="1"/>
          <p:nvPr/>
        </p:nvSpPr>
        <p:spPr>
          <a:xfrm>
            <a:off x="621054" y="4292180"/>
            <a:ext cx="105855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ED66E-153C-BAE2-277F-B99E5C73D21B}"/>
              </a:ext>
            </a:extLst>
          </p:cNvPr>
          <p:cNvSpPr txBox="1"/>
          <p:nvPr/>
        </p:nvSpPr>
        <p:spPr>
          <a:xfrm>
            <a:off x="616592" y="1123172"/>
            <a:ext cx="11214623" cy="39451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>
                <a:ea typeface="+mn-lt"/>
                <a:cs typeface="+mn-lt"/>
              </a:rPr>
              <a:t>OnCollisionEnter</a:t>
            </a:r>
            <a:endParaRPr lang="en-US" altLang="ko-KR" sz="2000" b="1" dirty="0">
              <a:ea typeface="+mn-lt"/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ea typeface="+mn-lt"/>
                <a:cs typeface="+mn-lt"/>
              </a:rPr>
              <a:t>벽에 부딪히면</a:t>
            </a:r>
            <a:r>
              <a:rPr lang="ko-KR" altLang="en-US" dirty="0">
                <a:ea typeface="+mn-lt"/>
                <a:cs typeface="+mn-lt"/>
              </a:rPr>
              <a:t> </a:t>
            </a:r>
            <a:r>
              <a:rPr lang="ko-KR" altLang="en-US" b="1" dirty="0">
                <a:ea typeface="+mn-lt"/>
                <a:cs typeface="+mn-lt"/>
              </a:rPr>
              <a:t>에피소드가 다시 시작</a:t>
            </a:r>
            <a:endParaRPr lang="en-US" altLang="ko-KR" dirty="0">
              <a:ea typeface="+mn-lt"/>
              <a:cs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b="1" dirty="0" err="1">
                <a:ea typeface="+mn-lt"/>
                <a:cs typeface="+mn-lt"/>
              </a:rPr>
              <a:t>패널티를</a:t>
            </a:r>
            <a:r>
              <a:rPr lang="ko-KR" altLang="en-US" b="1" dirty="0">
                <a:ea typeface="+mn-lt"/>
                <a:cs typeface="+mn-lt"/>
              </a:rPr>
              <a:t> 크게 부여</a:t>
            </a:r>
            <a:r>
              <a:rPr lang="ko-KR" altLang="en-US" dirty="0">
                <a:ea typeface="+mn-lt"/>
                <a:cs typeface="+mn-lt"/>
              </a:rPr>
              <a:t> </a:t>
            </a:r>
            <a:endParaRPr lang="en-US" altLang="ko-KR" dirty="0">
              <a:ea typeface="+mn-lt"/>
              <a:cs typeface="+mn-lt"/>
            </a:endParaRPr>
          </a:p>
          <a:p>
            <a:pPr lvl="1">
              <a:lnSpc>
                <a:spcPct val="150000"/>
              </a:lnSpc>
            </a:pPr>
            <a:r>
              <a:rPr lang="ko-KR" altLang="en-US" dirty="0">
                <a:ea typeface="+mn-lt"/>
                <a:cs typeface="+mn-lt"/>
              </a:rPr>
              <a:t>( 벽에 부딪히면 에피소드가 종료되고 </a:t>
            </a:r>
            <a:r>
              <a:rPr lang="ko-KR" altLang="en-US" dirty="0" err="1">
                <a:ea typeface="+mn-lt"/>
                <a:cs typeface="+mn-lt"/>
              </a:rPr>
              <a:t>패널티를</a:t>
            </a:r>
            <a:r>
              <a:rPr lang="ko-KR" altLang="en-US" dirty="0">
                <a:ea typeface="+mn-lt"/>
                <a:cs typeface="+mn-lt"/>
              </a:rPr>
              <a:t> 크게 부여함으로써 벽에 부딪히지 않도록 함 )</a:t>
            </a:r>
            <a:endParaRPr lang="ko-KR" altLang="en-US" dirty="0">
              <a:ea typeface="맑은 고딕" panose="020F0502020204030204"/>
            </a:endParaRPr>
          </a:p>
          <a:p>
            <a:pPr>
              <a:lnSpc>
                <a:spcPct val="150000"/>
              </a:lnSpc>
              <a:buFont typeface="Arial"/>
              <a:buChar char="•"/>
            </a:pPr>
            <a:endParaRPr lang="ko-KR" altLang="en-US" dirty="0">
              <a:ea typeface="+mn-lt"/>
              <a:cs typeface="+mn-lt"/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endParaRPr lang="ko-KR" altLang="en-US" dirty="0">
              <a:ea typeface="맑은 고딕"/>
            </a:endParaRP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ko-KR" sz="2400" dirty="0">
              <a:latin typeface="Malgun Gothic"/>
              <a:ea typeface="Malgun Gothic"/>
            </a:endParaRPr>
          </a:p>
          <a:p>
            <a:pPr>
              <a:lnSpc>
                <a:spcPct val="150000"/>
              </a:lnSpc>
            </a:pPr>
            <a:endParaRPr lang="ko-KR" altLang="en-US" sz="2400" b="1" dirty="0">
              <a:latin typeface="Malgun Gothic"/>
              <a:ea typeface="Malgun Gothic"/>
            </a:endParaRPr>
          </a:p>
        </p:txBody>
      </p:sp>
      <p:pic>
        <p:nvPicPr>
          <p:cNvPr id="3" name="그림 2" descr="텍스트, 스크린샷, 디스플레이, 소프트웨어이(가) 표시된 사진&#10;&#10;자동 생성된 설명">
            <a:extLst>
              <a:ext uri="{FF2B5EF4-FFF2-40B4-BE49-F238E27FC236}">
                <a16:creationId xmlns:a16="http://schemas.microsoft.com/office/drawing/2014/main" id="{73FBE50F-61F4-7043-EB0F-51F6B723D3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-4536" b="19053"/>
          <a:stretch/>
        </p:blipFill>
        <p:spPr>
          <a:xfrm>
            <a:off x="616592" y="3229846"/>
            <a:ext cx="6406463" cy="2881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157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</a:rPr>
              <a:t>3.</a:t>
            </a:r>
            <a:r>
              <a:rPr lang="ko-KR" altLang="en-US" sz="3200" b="1" dirty="0">
                <a:latin typeface="Malgun Gothic"/>
                <a:ea typeface="Malgun Gothic"/>
              </a:rPr>
              <a:t> 스크립트 주요 함수 설명 </a:t>
            </a:r>
            <a:r>
              <a:rPr lang="en-US" altLang="ko-KR" sz="3200" b="1" dirty="0">
                <a:latin typeface="Malgun Gothic"/>
                <a:ea typeface="Malgun Gothic"/>
              </a:rPr>
              <a:t>- </a:t>
            </a:r>
            <a:r>
              <a:rPr lang="en-US" altLang="ko-KR" sz="3200" b="1" dirty="0" err="1">
                <a:latin typeface="Malgun Gothic"/>
                <a:ea typeface="Malgun Gothic"/>
              </a:rPr>
              <a:t>SpawnpointManager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ED66E-153C-BAE2-277F-B99E5C73D21B}"/>
              </a:ext>
            </a:extLst>
          </p:cNvPr>
          <p:cNvSpPr txBox="1"/>
          <p:nvPr/>
        </p:nvSpPr>
        <p:spPr>
          <a:xfrm>
            <a:off x="565107" y="1123172"/>
            <a:ext cx="11154142" cy="19599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dirty="0">
                <a:ea typeface="+mn-lt"/>
                <a:cs typeface="+mn-lt"/>
              </a:rPr>
              <a:t>에피소드가 새로 시작되면 시작위치를 랜덤으로 설정 </a:t>
            </a:r>
            <a:endParaRPr lang="ko-KR" altLang="en-US" dirty="0">
              <a:ea typeface="+mn-lt"/>
              <a:cs typeface="+mn-lt"/>
            </a:endParaRPr>
          </a:p>
          <a:p>
            <a:pPr>
              <a:lnSpc>
                <a:spcPct val="150000"/>
              </a:lnSpc>
            </a:pPr>
            <a:r>
              <a:rPr lang="ko-KR" dirty="0">
                <a:ea typeface="+mn-lt"/>
                <a:cs typeface="+mn-lt"/>
              </a:rPr>
              <a:t>(에이전트가 다양한 상황에서 목표를 달성할 수 있도록 하기 위해서</a:t>
            </a:r>
            <a:r>
              <a:rPr lang="en-US" altLang="ko-KR" dirty="0">
                <a:ea typeface="+mn-lt"/>
                <a:cs typeface="+mn-lt"/>
              </a:rPr>
              <a:t>)</a:t>
            </a:r>
            <a:endParaRPr lang="ko-KR" dirty="0">
              <a:ea typeface="맑은 고딕"/>
            </a:endParaRPr>
          </a:p>
          <a:p>
            <a:pPr>
              <a:lnSpc>
                <a:spcPct val="150000"/>
              </a:lnSpc>
            </a:pPr>
            <a:endParaRPr lang="ko-KR" sz="2400" dirty="0">
              <a:latin typeface="Malgun Gothic"/>
              <a:ea typeface="Malgun Gothic"/>
            </a:endParaRPr>
          </a:p>
          <a:p>
            <a:pPr>
              <a:lnSpc>
                <a:spcPct val="150000"/>
              </a:lnSpc>
            </a:pPr>
            <a:endParaRPr lang="ko-KR" altLang="en-US" sz="2400" b="1" dirty="0">
              <a:latin typeface="Malgun Gothic"/>
              <a:ea typeface="Malgun Gothic"/>
            </a:endParaRPr>
          </a:p>
        </p:txBody>
      </p:sp>
      <p:pic>
        <p:nvPicPr>
          <p:cNvPr id="4" name="그림 3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DC5304A3-29CF-9DF4-59AD-7FCCB4F683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4233" t="-129" r="4400" b="-204"/>
          <a:stretch/>
        </p:blipFill>
        <p:spPr>
          <a:xfrm>
            <a:off x="352480" y="2221122"/>
            <a:ext cx="6143637" cy="310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75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02B3E85-CE1E-4209-9D9B-2547EDD223DF}"/>
              </a:ext>
            </a:extLst>
          </p:cNvPr>
          <p:cNvSpPr txBox="1"/>
          <p:nvPr/>
        </p:nvSpPr>
        <p:spPr>
          <a:xfrm>
            <a:off x="555571" y="1229173"/>
            <a:ext cx="9184777" cy="21056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ko-KR" altLang="en-US" sz="2300" dirty="0">
                <a:latin typeface="Arial"/>
                <a:ea typeface="맑은 고딕"/>
                <a:cs typeface="Arial"/>
              </a:rPr>
              <a:t>정은주</a:t>
            </a:r>
            <a:r>
              <a:rPr lang="ko-KR" sz="2300" dirty="0">
                <a:latin typeface="Arial"/>
                <a:ea typeface="맑은 고딕"/>
                <a:cs typeface="Arial"/>
              </a:rPr>
              <a:t> </a:t>
            </a:r>
            <a:r>
              <a:rPr lang="en-US" altLang="ko-KR" sz="2300" dirty="0">
                <a:latin typeface="Malgun Gothic"/>
                <a:ea typeface="맑은 고딕"/>
              </a:rPr>
              <a:t>: </a:t>
            </a:r>
            <a:r>
              <a:rPr lang="ko-KR" sz="2300" dirty="0">
                <a:latin typeface="Arial"/>
                <a:ea typeface="맑은 고딕"/>
                <a:cs typeface="Arial"/>
              </a:rPr>
              <a:t>강화학습 전반적인 구현 주도</a:t>
            </a:r>
            <a:endParaRPr lang="ko-KR" altLang="en-US" sz="2300" dirty="0">
              <a:latin typeface="Arial"/>
              <a:ea typeface="맑은 고딕"/>
              <a:cs typeface="Arial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ko-KR" altLang="en-US" sz="2300" dirty="0" err="1">
                <a:latin typeface="Arial"/>
                <a:ea typeface="맑은 고딕"/>
                <a:cs typeface="Arial"/>
              </a:rPr>
              <a:t>장채은</a:t>
            </a:r>
            <a:r>
              <a:rPr lang="ko-KR" sz="2300" dirty="0">
                <a:latin typeface="Arial"/>
                <a:ea typeface="맑은 고딕"/>
                <a:cs typeface="Arial"/>
              </a:rPr>
              <a:t> </a:t>
            </a:r>
            <a:r>
              <a:rPr lang="en-US" altLang="ko-KR" sz="2300" dirty="0">
                <a:latin typeface="Malgun Gothic"/>
                <a:ea typeface="맑은 고딕"/>
              </a:rPr>
              <a:t>: </a:t>
            </a:r>
            <a:r>
              <a:rPr lang="ko-KR" sz="2300" dirty="0">
                <a:latin typeface="Arial"/>
                <a:ea typeface="맑은 고딕"/>
                <a:cs typeface="Arial"/>
              </a:rPr>
              <a:t>강화학습 </a:t>
            </a:r>
            <a:r>
              <a:rPr lang="ko-KR" altLang="en-US" sz="2300" dirty="0">
                <a:latin typeface="Arial"/>
                <a:ea typeface="맑은 고딕"/>
                <a:cs typeface="Arial"/>
              </a:rPr>
              <a:t>구현 </a:t>
            </a:r>
            <a:r>
              <a:rPr lang="ko-KR" sz="2300" dirty="0">
                <a:latin typeface="Arial"/>
                <a:ea typeface="맑은 고딕"/>
                <a:cs typeface="Arial"/>
              </a:rPr>
              <a:t>보조</a:t>
            </a:r>
            <a:r>
              <a:rPr lang="ko-KR" altLang="en-US" sz="2300" dirty="0">
                <a:latin typeface="Arial"/>
                <a:ea typeface="맑은 고딕"/>
                <a:cs typeface="Arial"/>
              </a:rPr>
              <a:t> </a:t>
            </a:r>
            <a:r>
              <a:rPr lang="en-US" altLang="ko-KR" sz="2300" dirty="0">
                <a:latin typeface="Malgun Gothic"/>
                <a:ea typeface="맑은 고딕"/>
              </a:rPr>
              <a:t>(</a:t>
            </a:r>
            <a:r>
              <a:rPr lang="en-US" altLang="ko-KR" sz="2300" dirty="0">
                <a:latin typeface="Malgun Gothic"/>
                <a:ea typeface="맑은 고딕"/>
                <a:cs typeface="Arial"/>
              </a:rPr>
              <a:t> </a:t>
            </a:r>
            <a:r>
              <a:rPr lang="ko-KR" sz="2300" dirty="0">
                <a:latin typeface="Arial"/>
                <a:ea typeface="맑은 고딕"/>
                <a:cs typeface="Arial"/>
              </a:rPr>
              <a:t>다르게 시도</a:t>
            </a:r>
            <a:r>
              <a:rPr lang="ko-KR" altLang="en-US" sz="2300" dirty="0">
                <a:latin typeface="Arial"/>
                <a:ea typeface="맑은 고딕"/>
                <a:cs typeface="Arial"/>
              </a:rPr>
              <a:t> </a:t>
            </a:r>
            <a:r>
              <a:rPr lang="en-US" altLang="ko-KR" sz="2300" dirty="0">
                <a:latin typeface="Malgun Gothic"/>
                <a:ea typeface="맑은 고딕"/>
              </a:rPr>
              <a:t>) </a:t>
            </a:r>
            <a:endParaRPr lang="en-US" sz="2300" dirty="0">
              <a:latin typeface="Malgun Gothic"/>
              <a:ea typeface="맑은 고딕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ko-KR" altLang="en-US" sz="2300" dirty="0" err="1">
                <a:latin typeface="Arial"/>
                <a:ea typeface="맑은 고딕"/>
                <a:cs typeface="Arial"/>
              </a:rPr>
              <a:t>최은실</a:t>
            </a:r>
            <a:r>
              <a:rPr lang="ko-KR" sz="2300" dirty="0">
                <a:latin typeface="Arial"/>
                <a:ea typeface="맑은 고딕"/>
                <a:cs typeface="Arial"/>
              </a:rPr>
              <a:t> </a:t>
            </a:r>
            <a:r>
              <a:rPr lang="en-US" altLang="ko-KR" sz="2300" dirty="0">
                <a:latin typeface="Malgun Gothic"/>
                <a:ea typeface="맑은 고딕"/>
              </a:rPr>
              <a:t>: </a:t>
            </a:r>
            <a:r>
              <a:rPr lang="ko-KR" sz="2300" dirty="0">
                <a:latin typeface="Arial"/>
                <a:ea typeface="맑은 고딕"/>
                <a:cs typeface="Arial"/>
              </a:rPr>
              <a:t>대안으로 시도했던 모방학습을 담당</a:t>
            </a:r>
            <a:r>
              <a:rPr lang="en-US" altLang="ko-KR" sz="2300" dirty="0">
                <a:latin typeface="Malgun Gothic"/>
                <a:ea typeface="맑은 고딕"/>
              </a:rPr>
              <a:t> </a:t>
            </a:r>
            <a:endParaRPr lang="ko-KR" sz="2300" dirty="0">
              <a:ea typeface="맑은 고딕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C1A0A4-AA30-4822-7F94-306AABCB2EF4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</a:rPr>
              <a:t>4.</a:t>
            </a:r>
            <a:r>
              <a:rPr lang="ko-KR" altLang="en-US" sz="3200" b="1" dirty="0">
                <a:latin typeface="Malgun Gothic"/>
                <a:ea typeface="Malgun Gothic"/>
              </a:rPr>
              <a:t> </a:t>
            </a:r>
            <a:r>
              <a:rPr lang="ko-KR" sz="3200" b="1" dirty="0">
                <a:latin typeface="Malgun Gothic"/>
                <a:ea typeface="Malgun Gothic"/>
              </a:rPr>
              <a:t>팀원들의 역할 분담</a:t>
            </a:r>
            <a:endParaRPr lang="ko-KR" altLang="en-US" sz="2800" b="1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8901006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02B3E85-CE1E-4209-9D9B-2547EDD223DF}"/>
              </a:ext>
            </a:extLst>
          </p:cNvPr>
          <p:cNvSpPr txBox="1"/>
          <p:nvPr/>
        </p:nvSpPr>
        <p:spPr>
          <a:xfrm>
            <a:off x="555571" y="1229173"/>
            <a:ext cx="9184777" cy="21056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ko-KR" sz="2300" dirty="0">
                <a:latin typeface="Malgun Gothic"/>
                <a:ea typeface="Malgun Gothic"/>
                <a:cs typeface="Arial"/>
              </a:rPr>
              <a:t>목</a:t>
            </a:r>
            <a:r>
              <a:rPr lang="en-US" altLang="ko-KR" sz="2300" dirty="0">
                <a:latin typeface="Malgun Gothic"/>
                <a:ea typeface="Malgun Gothic"/>
                <a:cs typeface="Arial"/>
              </a:rPr>
              <a:t>(14), </a:t>
            </a:r>
            <a:r>
              <a:rPr lang="ko-KR" sz="2300" dirty="0">
                <a:latin typeface="Malgun Gothic"/>
                <a:ea typeface="Malgun Gothic"/>
                <a:cs typeface="Arial"/>
              </a:rPr>
              <a:t>금</a:t>
            </a:r>
            <a:r>
              <a:rPr lang="en-US" altLang="ko-KR" sz="2300" dirty="0">
                <a:latin typeface="Malgun Gothic"/>
                <a:ea typeface="Malgun Gothic"/>
                <a:cs typeface="Arial"/>
              </a:rPr>
              <a:t>(15)</a:t>
            </a:r>
            <a:r>
              <a:rPr lang="ko-KR" sz="2300" dirty="0">
                <a:latin typeface="Malgun Gothic"/>
                <a:ea typeface="Malgun Gothic"/>
                <a:cs typeface="Arial"/>
              </a:rPr>
              <a:t> </a:t>
            </a:r>
            <a:r>
              <a:rPr lang="en-US" altLang="ko-KR" sz="2300" dirty="0">
                <a:latin typeface="Malgun Gothic"/>
                <a:ea typeface="맑은 고딕"/>
                <a:cs typeface="Arial"/>
              </a:rPr>
              <a:t>&gt; </a:t>
            </a:r>
            <a:r>
              <a:rPr lang="ko-KR" sz="2300" b="1" dirty="0">
                <a:latin typeface="Malgun Gothic"/>
                <a:ea typeface="Malgun Gothic"/>
                <a:cs typeface="Arial"/>
              </a:rPr>
              <a:t>맵 구현</a:t>
            </a:r>
            <a:r>
              <a:rPr lang="ko-KR" sz="2300" dirty="0">
                <a:latin typeface="Malgun Gothic"/>
                <a:ea typeface="Malgun Gothic"/>
                <a:cs typeface="Arial"/>
              </a:rPr>
              <a:t> </a:t>
            </a:r>
            <a:r>
              <a:rPr lang="en-US" altLang="ko-KR" sz="2300" dirty="0">
                <a:latin typeface="Malgun Gothic"/>
                <a:ea typeface="맑은 고딕"/>
                <a:cs typeface="Arial"/>
              </a:rPr>
              <a:t>(</a:t>
            </a:r>
            <a:r>
              <a:rPr lang="ko-KR" altLang="en-US" sz="2300" dirty="0">
                <a:latin typeface="Malgun Gothic"/>
                <a:ea typeface="Malgun Gothic"/>
                <a:cs typeface="Arial"/>
              </a:rPr>
              <a:t>강화학습을 진행할 트랙을 확정</a:t>
            </a:r>
            <a:r>
              <a:rPr lang="en-US" altLang="ko-KR" sz="2300" dirty="0">
                <a:latin typeface="Malgun Gothic"/>
                <a:ea typeface="맑은 고딕"/>
                <a:cs typeface="Arial"/>
              </a:rPr>
              <a:t>)</a:t>
            </a:r>
            <a:endParaRPr lang="ko-KR" altLang="en-US" sz="2300" dirty="0">
              <a:ea typeface="맑은 고딕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ko-KR" altLang="en-US" sz="2300" dirty="0">
                <a:latin typeface="Malgun Gothic"/>
                <a:ea typeface="Malgun Gothic"/>
                <a:cs typeface="Arial"/>
              </a:rPr>
              <a:t>토</a:t>
            </a:r>
            <a:r>
              <a:rPr lang="en-US" altLang="ko-KR" sz="2300" dirty="0">
                <a:latin typeface="Malgun Gothic"/>
                <a:ea typeface="Malgun Gothic"/>
                <a:cs typeface="Arial"/>
              </a:rPr>
              <a:t>(16), </a:t>
            </a:r>
            <a:r>
              <a:rPr lang="ko-KR" altLang="en-US" sz="2300" dirty="0">
                <a:latin typeface="Malgun Gothic"/>
                <a:ea typeface="Malgun Gothic"/>
                <a:cs typeface="Arial"/>
              </a:rPr>
              <a:t>일</a:t>
            </a:r>
            <a:r>
              <a:rPr lang="en-US" sz="2300" dirty="0">
                <a:latin typeface="Arial"/>
                <a:ea typeface="맑은 고딕"/>
              </a:rPr>
              <a:t>(</a:t>
            </a:r>
            <a:r>
              <a:rPr lang="ko-KR" altLang="en-US" sz="2300" dirty="0">
                <a:latin typeface="Malgun Gothic"/>
                <a:ea typeface="Malgun Gothic"/>
                <a:cs typeface="Arial"/>
              </a:rPr>
              <a:t>17</a:t>
            </a:r>
            <a:r>
              <a:rPr lang="en-US" sz="2300" dirty="0">
                <a:latin typeface="Arial"/>
                <a:ea typeface="맑은 고딕"/>
              </a:rPr>
              <a:t>) &gt; </a:t>
            </a:r>
            <a:r>
              <a:rPr lang="ko-KR" altLang="en-US" sz="2300" dirty="0">
                <a:latin typeface="Malgun Gothic"/>
                <a:ea typeface="Malgun Gothic"/>
              </a:rPr>
              <a:t>강화학습 후 잘된 </a:t>
            </a:r>
            <a:r>
              <a:rPr lang="ko-KR" altLang="en-US" sz="2300" b="1" dirty="0">
                <a:latin typeface="Malgun Gothic"/>
                <a:ea typeface="Malgun Gothic"/>
              </a:rPr>
              <a:t>강화학습 모델 적용</a:t>
            </a:r>
            <a:endParaRPr lang="en-US" sz="2300" b="1" dirty="0">
              <a:latin typeface="Arial"/>
              <a:ea typeface="맑은 고딕"/>
              <a:cs typeface="Arial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ko-KR" sz="2300" dirty="0">
                <a:latin typeface="Malgun Gothic"/>
                <a:ea typeface="Malgun Gothic"/>
                <a:cs typeface="Arial"/>
              </a:rPr>
              <a:t>다음주 수요일</a:t>
            </a:r>
            <a:r>
              <a:rPr lang="ko-KR" altLang="en-US" sz="2300" dirty="0">
                <a:latin typeface="Malgun Gothic"/>
                <a:ea typeface="Malgun Gothic"/>
                <a:cs typeface="Arial"/>
              </a:rPr>
              <a:t> </a:t>
            </a:r>
            <a:r>
              <a:rPr lang="en-US" sz="2300" dirty="0">
                <a:latin typeface="Arial"/>
                <a:ea typeface="맑은 고딕"/>
              </a:rPr>
              <a:t>(</a:t>
            </a:r>
            <a:r>
              <a:rPr lang="en-US" altLang="ko-KR" sz="2300" dirty="0">
                <a:latin typeface="Malgun Gothic"/>
                <a:ea typeface="맑은 고딕"/>
                <a:cs typeface="Arial"/>
              </a:rPr>
              <a:t>20)</a:t>
            </a:r>
            <a:r>
              <a:rPr lang="en-US" altLang="ko-KR" sz="2300" dirty="0">
                <a:latin typeface="맑은 고딕"/>
                <a:ea typeface="맑은 고딕"/>
                <a:cs typeface="Arial"/>
              </a:rPr>
              <a:t> </a:t>
            </a:r>
            <a:r>
              <a:rPr lang="ko-KR" altLang="en-US" sz="2300" dirty="0">
                <a:latin typeface="Malgun Gothic"/>
                <a:ea typeface="Malgun Gothic"/>
                <a:cs typeface="Arial"/>
              </a:rPr>
              <a:t>까지 </a:t>
            </a:r>
            <a:r>
              <a:rPr lang="ko-KR" altLang="en-US" sz="2300" b="1" dirty="0">
                <a:latin typeface="Malgun Gothic"/>
                <a:ea typeface="Malgun Gothic"/>
                <a:cs typeface="Arial"/>
              </a:rPr>
              <a:t>마무리</a:t>
            </a:r>
            <a:r>
              <a:rPr lang="ko-KR" altLang="en-US" sz="2300" dirty="0">
                <a:latin typeface="Malgun Gothic"/>
                <a:ea typeface="Malgun Gothic"/>
                <a:cs typeface="Arial"/>
              </a:rPr>
              <a:t>를 목표 </a:t>
            </a:r>
            <a:r>
              <a:rPr lang="en-US" altLang="ko-KR" sz="2300" dirty="0">
                <a:latin typeface="Malgun Gothic"/>
                <a:ea typeface="맑은 고딕"/>
                <a:cs typeface="Arial"/>
              </a:rPr>
              <a:t>(UI </a:t>
            </a:r>
            <a:r>
              <a:rPr lang="ko-KR" altLang="ko-KR" sz="2300" dirty="0">
                <a:latin typeface="Malgun Gothic"/>
                <a:ea typeface="맑은 고딕"/>
              </a:rPr>
              <a:t>디자인 등 포함</a:t>
            </a:r>
            <a:r>
              <a:rPr lang="en-US" sz="2300" dirty="0">
                <a:latin typeface="Arial"/>
                <a:ea typeface="맑은 고딕"/>
              </a:rPr>
              <a:t>)</a:t>
            </a:r>
            <a:endParaRPr lang="ko-KR" sz="23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C1A0A4-AA30-4822-7F94-306AABCB2EF4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latin typeface="Malgun Gothic"/>
                <a:ea typeface="Malgun Gothic"/>
              </a:rPr>
              <a:t>5</a:t>
            </a:r>
            <a:r>
              <a:rPr lang="ko-KR" altLang="en-US" sz="3200" b="1" dirty="0">
                <a:latin typeface="Malgun Gothic"/>
                <a:ea typeface="Malgun Gothic"/>
              </a:rPr>
              <a:t>. 최종 제출일 까지의 계획</a:t>
            </a:r>
            <a:endParaRPr lang="ko-KR" altLang="en-US" sz="3200" b="1" dirty="0">
              <a:ea typeface="맑은 고딕"/>
            </a:endParaRPr>
          </a:p>
        </p:txBody>
      </p:sp>
      <p:pic>
        <p:nvPicPr>
          <p:cNvPr id="2" name="그림 1" descr="도로, 야외, 잔디, 나무이(가) 표시된 사진&#10;&#10;자동 생성된 설명">
            <a:extLst>
              <a:ext uri="{FF2B5EF4-FFF2-40B4-BE49-F238E27FC236}">
                <a16:creationId xmlns:a16="http://schemas.microsoft.com/office/drawing/2014/main" id="{DF0B43C2-3F04-8047-88DA-5AB7C6800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48" y="3523187"/>
            <a:ext cx="5384200" cy="30292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0B4794-EA11-AF22-EE4F-79719B59352D}"/>
              </a:ext>
            </a:extLst>
          </p:cNvPr>
          <p:cNvSpPr txBox="1"/>
          <p:nvPr/>
        </p:nvSpPr>
        <p:spPr>
          <a:xfrm>
            <a:off x="6222653" y="6088465"/>
            <a:ext cx="4180266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500" dirty="0">
                <a:ea typeface="맑은 고딕"/>
              </a:rPr>
              <a:t>&lt;맵 구현 예시&gt;</a:t>
            </a:r>
          </a:p>
        </p:txBody>
      </p:sp>
    </p:spTree>
    <p:extLst>
      <p:ext uri="{BB962C8B-B14F-4D97-AF65-F5344CB8AC3E}">
        <p14:creationId xmlns:p14="http://schemas.microsoft.com/office/powerpoint/2010/main" val="3235017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F4958E9-020A-2256-2217-C4D620CDB0A2}"/>
              </a:ext>
            </a:extLst>
          </p:cNvPr>
          <p:cNvSpPr txBox="1"/>
          <p:nvPr/>
        </p:nvSpPr>
        <p:spPr>
          <a:xfrm>
            <a:off x="552049" y="455440"/>
            <a:ext cx="11082380" cy="62338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3600" b="1" dirty="0">
                <a:ea typeface="맑은 고딕"/>
              </a:rPr>
              <a:t>목차</a:t>
            </a:r>
            <a:endParaRPr lang="ko-KR" altLang="en-US" sz="3600" b="1" dirty="0">
              <a:ea typeface="맑은 고딕" panose="020B0503020000020004" pitchFamily="34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800" b="1" dirty="0">
                <a:latin typeface="맑은 고딕" panose="020F0502020204030204"/>
                <a:ea typeface="맑은 고딕"/>
              </a:rPr>
              <a:t>프로젝트의 목표 및 필요성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800" b="1" dirty="0">
                <a:latin typeface="맑은 고딕" panose="020F0502020204030204"/>
                <a:ea typeface="맑은 고딕"/>
              </a:rPr>
              <a:t>프로젝트 진행 과정</a:t>
            </a:r>
            <a:endParaRPr lang="en-US" altLang="ko-KR" sz="2800" b="1" dirty="0">
              <a:latin typeface="맑은 고딕" panose="020F0502020204030204"/>
              <a:ea typeface="맑은 고딕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800" b="1" dirty="0">
                <a:latin typeface="맑은 고딕" panose="020F0502020204030204"/>
                <a:ea typeface="맑은 고딕"/>
              </a:rPr>
              <a:t>주요 스크립트들의 주요 함수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800" b="1" dirty="0">
                <a:latin typeface="맑은 고딕" panose="020F0502020204030204"/>
                <a:ea typeface="맑은 고딕"/>
              </a:rPr>
              <a:t>팀원들의 역할 분담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800" b="1" dirty="0">
                <a:latin typeface="맑은 고딕" panose="020F0502020204030204"/>
                <a:ea typeface="맑은 고딕"/>
              </a:rPr>
              <a:t>최종 제출일 까지의 계획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endParaRPr lang="ko-KR" altLang="en-US" sz="2800" b="1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965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B9FD03-874D-4F83-850B-E5BB8D49F5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감사합니다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6C3A284-40A2-406E-B6D0-BD3D51806D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939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E06686-5865-4FF7-8F6A-AF72BAE047BE}"/>
              </a:ext>
            </a:extLst>
          </p:cNvPr>
          <p:cNvSpPr txBox="1"/>
          <p:nvPr/>
        </p:nvSpPr>
        <p:spPr>
          <a:xfrm>
            <a:off x="550333" y="1023781"/>
            <a:ext cx="11089731" cy="19718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AutoNum type="arabicParenR"/>
            </a:pPr>
            <a:r>
              <a:rPr lang="ko-KR" altLang="en-US" sz="2400" b="1" dirty="0">
                <a:ea typeface="맑은 고딕"/>
              </a:rPr>
              <a:t>프로젝트 과제명</a:t>
            </a:r>
            <a:r>
              <a:rPr lang="ko-KR" altLang="en-US" sz="2400" dirty="0">
                <a:ea typeface="맑은 고딕"/>
              </a:rPr>
              <a:t> </a:t>
            </a:r>
            <a:r>
              <a:rPr lang="en-US" altLang="ko-KR" sz="2400" dirty="0">
                <a:ea typeface="맑은 고딕"/>
              </a:rPr>
              <a:t>: AI</a:t>
            </a:r>
            <a:r>
              <a:rPr lang="ko-KR" altLang="en-US" sz="2400" dirty="0">
                <a:ea typeface="맑은 고딕"/>
              </a:rPr>
              <a:t> 기반 운전 연습 시뮬레이터 </a:t>
            </a:r>
            <a:endParaRPr lang="en-US" altLang="ko-KR" sz="2400" dirty="0">
              <a:ea typeface="맑은 고딕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ea typeface="맑은 고딕"/>
              </a:rPr>
              <a:t>- 2024-1학기에 진행한 레이싱 퀴즈 게임을 발전시켜 강화학습을 추가한 운전 연습 </a:t>
            </a:r>
            <a:endParaRPr lang="ko-KR" dirty="0">
              <a:ea typeface="맑은 고딕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ea typeface="맑은 고딕"/>
              </a:rPr>
              <a:t>시뮬레이터를 구현</a:t>
            </a:r>
            <a:endParaRPr lang="ko-KR" dirty="0">
              <a:ea typeface="맑은 고딕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ea typeface="맑은 고딕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ea typeface="맑은 고딕"/>
              </a:rPr>
              <a:t>1. </a:t>
            </a:r>
            <a:r>
              <a:rPr lang="ko-KR" sz="3200" b="1" dirty="0">
                <a:latin typeface="Malgun Gothic"/>
                <a:ea typeface="Malgun Gothic"/>
              </a:rPr>
              <a:t>프로젝트의 목표 및 필요성</a:t>
            </a:r>
            <a:endParaRPr lang="ko-KR" altLang="en-US" sz="3200" b="1">
              <a:ea typeface="맑은 고딕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D438915-7FEF-4317-998D-9EA5BB81D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21" y="2890705"/>
            <a:ext cx="5539535" cy="286232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AB0E731-0CB2-4C80-94F8-878E81B2AE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049" y="2886265"/>
            <a:ext cx="4986807" cy="29197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8CE2631-8C9D-0B77-4616-040CC4E9ED38}"/>
              </a:ext>
            </a:extLst>
          </p:cNvPr>
          <p:cNvSpPr txBox="1"/>
          <p:nvPr/>
        </p:nvSpPr>
        <p:spPr>
          <a:xfrm>
            <a:off x="538247" y="5920724"/>
            <a:ext cx="111513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&lt;지난학기 소프트웨어 원리 프로젝트로 진행한 레이싱 퀴즈 게임 화면&gt;</a:t>
            </a:r>
          </a:p>
        </p:txBody>
      </p:sp>
    </p:spTree>
    <p:extLst>
      <p:ext uri="{BB962C8B-B14F-4D97-AF65-F5344CB8AC3E}">
        <p14:creationId xmlns:p14="http://schemas.microsoft.com/office/powerpoint/2010/main" val="3049735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E06686-5865-4FF7-8F6A-AF72BAE047BE}"/>
              </a:ext>
            </a:extLst>
          </p:cNvPr>
          <p:cNvSpPr txBox="1"/>
          <p:nvPr/>
        </p:nvSpPr>
        <p:spPr>
          <a:xfrm>
            <a:off x="550333" y="1123172"/>
            <a:ext cx="11089731" cy="752302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AutoNum type="arabicParenR"/>
            </a:pPr>
            <a:r>
              <a:rPr lang="ko-KR" altLang="en-US" sz="2500" b="1" dirty="0">
                <a:ea typeface="맑은 고딕"/>
              </a:rPr>
              <a:t>프로젝트 과제명</a:t>
            </a:r>
            <a:endParaRPr lang="en-US" altLang="ko-KR" sz="2500" b="1" dirty="0">
              <a:ea typeface="맑은 고딕"/>
            </a:endParaRPr>
          </a:p>
          <a:p>
            <a:pPr lvl="1">
              <a:lnSpc>
                <a:spcPct val="150000"/>
              </a:lnSpc>
            </a:pPr>
            <a:r>
              <a:rPr lang="en-US" altLang="ko-KR" sz="2300" dirty="0">
                <a:ea typeface="맑은 고딕"/>
              </a:rPr>
              <a:t>AI</a:t>
            </a:r>
            <a:r>
              <a:rPr lang="ko-KR" altLang="en-US" sz="2300" dirty="0">
                <a:ea typeface="맑은 고딕"/>
              </a:rPr>
              <a:t> 기반 운전 연습 시뮬레이터 </a:t>
            </a:r>
            <a:endParaRPr lang="en-US" altLang="ko-KR" sz="2300" dirty="0">
              <a:ea typeface="맑은 고딕"/>
            </a:endParaRPr>
          </a:p>
          <a:p>
            <a:pPr>
              <a:lnSpc>
                <a:spcPct val="200000"/>
              </a:lnSpc>
            </a:pPr>
            <a:r>
              <a:rPr lang="ko-KR" altLang="en-US" sz="2500" b="1" dirty="0">
                <a:ea typeface="맑은 고딕"/>
              </a:rPr>
              <a:t>2) </a:t>
            </a:r>
            <a:r>
              <a:rPr lang="ko-KR" sz="2500" b="1" dirty="0">
                <a:latin typeface="Malgun Gothic"/>
                <a:ea typeface="Malgun Gothic"/>
              </a:rPr>
              <a:t>프로젝트</a:t>
            </a:r>
            <a:r>
              <a:rPr lang="ko-KR" altLang="en-US" sz="2500" b="1" dirty="0">
                <a:ea typeface="맑은 고딕"/>
              </a:rPr>
              <a:t>의 주요내용</a:t>
            </a:r>
            <a:endParaRPr lang="en-US" altLang="ko-KR" sz="2500" b="1" dirty="0">
              <a:ea typeface="맑은 고딕"/>
            </a:endParaRPr>
          </a:p>
          <a:p>
            <a:pPr lvl="1">
              <a:lnSpc>
                <a:spcPct val="150000"/>
              </a:lnSpc>
            </a:pPr>
            <a:r>
              <a:rPr lang="ko-KR" altLang="en-US" sz="2300" dirty="0">
                <a:ea typeface="맑은 고딕"/>
              </a:rPr>
              <a:t>유니티에서 제공하는 </a:t>
            </a:r>
            <a:r>
              <a:rPr lang="en-US" altLang="ko-KR" sz="2300" dirty="0">
                <a:ea typeface="맑은 고딕"/>
              </a:rPr>
              <a:t>ml-agents</a:t>
            </a:r>
            <a:r>
              <a:rPr lang="ko-KR" altLang="en-US" sz="2300" dirty="0">
                <a:ea typeface="맑은 고딕"/>
              </a:rPr>
              <a:t>를 활용하여 </a:t>
            </a:r>
            <a:endParaRPr lang="en-US" altLang="ko-KR" sz="2300" dirty="0">
              <a:ea typeface="맑은 고딕"/>
            </a:endParaRPr>
          </a:p>
          <a:p>
            <a:pPr lvl="1">
              <a:lnSpc>
                <a:spcPct val="150000"/>
              </a:lnSpc>
            </a:pPr>
            <a:r>
              <a:rPr lang="ko-KR" altLang="en-US" sz="2300" dirty="0">
                <a:ea typeface="맑은 고딕"/>
              </a:rPr>
              <a:t>강화학습 기반의 운전 연습 게임 개발</a:t>
            </a:r>
            <a:endParaRPr lang="en-US" altLang="ko-KR" sz="2300" dirty="0">
              <a:ea typeface="맑은 고딕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ea typeface="맑은 고딕"/>
              </a:rPr>
              <a:t>3) </a:t>
            </a:r>
            <a:r>
              <a:rPr lang="ko-KR" altLang="en-US" sz="2400" b="1" dirty="0">
                <a:latin typeface="Malgun Gothic"/>
                <a:ea typeface="Malgun Gothic"/>
              </a:rPr>
              <a:t>프로젝트 결과물에 대한 기대효과 및 활용방안</a:t>
            </a:r>
            <a:endParaRPr lang="en-US" altLang="ko-KR" sz="2400" b="1" dirty="0">
              <a:latin typeface="맑은 고딕"/>
              <a:ea typeface="맑은 고딕"/>
            </a:endParaRPr>
          </a:p>
          <a:p>
            <a:pPr lvl="1">
              <a:lnSpc>
                <a:spcPct val="150000"/>
              </a:lnSpc>
            </a:pPr>
            <a:r>
              <a:rPr lang="ko-KR" altLang="en-US" sz="2300" dirty="0">
                <a:ea typeface="맑은 고딕"/>
              </a:rPr>
              <a:t>도로에서의 돌발 상황에 적절히 대응 할 수 있도록 하고</a:t>
            </a:r>
            <a:r>
              <a:rPr lang="en-US" altLang="ko-KR" sz="2300" dirty="0">
                <a:ea typeface="맑은 고딕"/>
              </a:rPr>
              <a:t>,</a:t>
            </a:r>
          </a:p>
          <a:p>
            <a:pPr lvl="1">
              <a:lnSpc>
                <a:spcPct val="150000"/>
              </a:lnSpc>
            </a:pPr>
            <a:r>
              <a:rPr lang="ko-KR" altLang="en-US" sz="2300" dirty="0">
                <a:ea typeface="맑은 고딕"/>
              </a:rPr>
              <a:t>실제 운전 환경과 유사한 운전 연습 게임을 개발하여 </a:t>
            </a:r>
            <a:endParaRPr lang="en-US" altLang="ko-KR" sz="2300" dirty="0">
              <a:ea typeface="맑은 고딕"/>
            </a:endParaRPr>
          </a:p>
          <a:p>
            <a:pPr lvl="1">
              <a:lnSpc>
                <a:spcPct val="150000"/>
              </a:lnSpc>
            </a:pPr>
            <a:r>
              <a:rPr lang="ko-KR" altLang="en-US" sz="2300" dirty="0">
                <a:ea typeface="맑은 고딕"/>
              </a:rPr>
              <a:t>운전자가 가상환경에서 다양한 돌발 상황을 연습할 수 있는 기회 제공</a:t>
            </a:r>
            <a:endParaRPr lang="en-US" altLang="ko-KR" sz="2300" dirty="0">
              <a:ea typeface="맑은 고딕"/>
            </a:endParaRPr>
          </a:p>
          <a:p>
            <a:pPr lvl="1">
              <a:lnSpc>
                <a:spcPct val="150000"/>
              </a:lnSpc>
            </a:pPr>
            <a:endParaRPr lang="en-US" altLang="ko-KR" sz="2300" dirty="0">
              <a:ea typeface="맑은 고딕"/>
            </a:endParaRPr>
          </a:p>
          <a:p>
            <a:pPr>
              <a:lnSpc>
                <a:spcPct val="200000"/>
              </a:lnSpc>
            </a:pPr>
            <a:endParaRPr lang="en-US" altLang="ko-KR" sz="2400" dirty="0">
              <a:ea typeface="맑은 고딕"/>
            </a:endParaRPr>
          </a:p>
          <a:p>
            <a:pPr>
              <a:lnSpc>
                <a:spcPct val="200000"/>
              </a:lnSpc>
            </a:pPr>
            <a:endParaRPr lang="en-US" altLang="ko-KR" sz="2400" dirty="0">
              <a:ea typeface="맑은 고딕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ea typeface="맑은 고딕"/>
              </a:rPr>
              <a:t>1. </a:t>
            </a:r>
            <a:r>
              <a:rPr lang="ko-KR" sz="3200" b="1" dirty="0">
                <a:latin typeface="Malgun Gothic"/>
                <a:ea typeface="Malgun Gothic"/>
              </a:rPr>
              <a:t>프로젝트의 목표 및 필요성</a:t>
            </a:r>
            <a:endParaRPr lang="ko-KR" altLang="en-US" sz="3200" b="1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15776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0E06686-5865-4FF7-8F6A-AF72BAE047BE}"/>
              </a:ext>
            </a:extLst>
          </p:cNvPr>
          <p:cNvSpPr txBox="1"/>
          <p:nvPr/>
        </p:nvSpPr>
        <p:spPr>
          <a:xfrm>
            <a:off x="550333" y="1123172"/>
            <a:ext cx="11089731" cy="316028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500" b="1" dirty="0">
                <a:ea typeface="맑은 고딕"/>
              </a:rPr>
              <a:t>4) 프로젝트의 최소, 최대 목표</a:t>
            </a:r>
          </a:p>
          <a:p>
            <a:pPr marL="800100" lvl="1" indent="-342900">
              <a:lnSpc>
                <a:spcPct val="200000"/>
              </a:lnSpc>
              <a:buFont typeface="Calibri"/>
              <a:buChar char="-"/>
            </a:pPr>
            <a:r>
              <a:rPr lang="ko-KR" altLang="en-US" sz="2300" b="1" dirty="0">
                <a:ea typeface="맑은 고딕"/>
              </a:rPr>
              <a:t>최소 목표 </a:t>
            </a:r>
            <a:r>
              <a:rPr lang="ko-KR" altLang="en-US" sz="2300" dirty="0">
                <a:ea typeface="맑은 고딕"/>
              </a:rPr>
              <a:t>: 강화학습 성공 </a:t>
            </a:r>
          </a:p>
          <a:p>
            <a:pPr marL="800100" lvl="1" indent="-342900">
              <a:lnSpc>
                <a:spcPct val="150000"/>
              </a:lnSpc>
              <a:buFont typeface="Calibri"/>
              <a:buChar char="-"/>
            </a:pPr>
            <a:r>
              <a:rPr lang="ko-KR" altLang="en-US" sz="2300" b="1" dirty="0">
                <a:ea typeface="맑은 고딕"/>
              </a:rPr>
              <a:t>최대 목표</a:t>
            </a:r>
            <a:endParaRPr lang="en-US" altLang="ko-KR" sz="2300" dirty="0">
              <a:ea typeface="맑은 고딕"/>
            </a:endParaRPr>
          </a:p>
          <a:p>
            <a:pPr lvl="2">
              <a:lnSpc>
                <a:spcPct val="150000"/>
              </a:lnSpc>
            </a:pPr>
            <a:r>
              <a:rPr lang="ko-KR" altLang="en-US" sz="2300" dirty="0">
                <a:ea typeface="맑은 고딕"/>
              </a:rPr>
              <a:t>실제 도로와 유사한 환경의 돌발 상황을 추가한 운전 연습</a:t>
            </a:r>
          </a:p>
          <a:p>
            <a:pPr lvl="2">
              <a:lnSpc>
                <a:spcPct val="150000"/>
              </a:lnSpc>
            </a:pPr>
            <a:r>
              <a:rPr lang="ko-KR" altLang="en-US" sz="2300" dirty="0">
                <a:ea typeface="맑은 고딕"/>
              </a:rPr>
              <a:t>시뮬레이터 게임 개발</a:t>
            </a:r>
            <a:endParaRPr lang="ko-KR" sz="2300" dirty="0">
              <a:ea typeface="맑은 고딕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16373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3200" b="1" dirty="0">
                <a:ea typeface="맑은 고딕"/>
              </a:rPr>
              <a:t>1. </a:t>
            </a:r>
            <a:r>
              <a:rPr lang="ko-KR" sz="3200" b="1" dirty="0">
                <a:latin typeface="Malgun Gothic"/>
                <a:ea typeface="Malgun Gothic"/>
              </a:rPr>
              <a:t>프로젝트의 목표 및 필요성</a:t>
            </a:r>
            <a:endParaRPr lang="ko-KR" altLang="en-US" sz="3200" b="1">
              <a:ea typeface="맑은 고딕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0ADDD4-876B-A850-6FFE-018D83DF809B}"/>
              </a:ext>
            </a:extLst>
          </p:cNvPr>
          <p:cNvSpPr txBox="1"/>
          <p:nvPr/>
        </p:nvSpPr>
        <p:spPr>
          <a:xfrm>
            <a:off x="474876" y="4698728"/>
            <a:ext cx="11165188" cy="18794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ea typeface="맑은 고딕"/>
              </a:rPr>
              <a:t>+) 돌발 상황을 유도하는 강화학습 에이전트 구현의 가능성에 대한 전문가분의 의견 수렴 &gt; </a:t>
            </a:r>
            <a:endParaRPr lang="ko-KR" dirty="0">
              <a:ea typeface="맑은 고딕" panose="020B05030200000200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ea typeface="맑은 고딕"/>
              </a:rPr>
              <a:t>    운전 게임의 틀을 가진 다른 주제로 변경 고려 중</a:t>
            </a:r>
            <a:endParaRPr lang="ko-KR" dirty="0">
              <a:ea typeface="맑은 고딕"/>
            </a:endParaRP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 sz="2000" dirty="0">
                <a:ea typeface="맑은 고딕"/>
              </a:rPr>
              <a:t>강화학습 된 </a:t>
            </a:r>
            <a:r>
              <a:rPr lang="ko-KR" altLang="en-US" sz="2000" dirty="0" err="1">
                <a:ea typeface="맑은 고딕"/>
              </a:rPr>
              <a:t>AI와의</a:t>
            </a:r>
            <a:r>
              <a:rPr lang="ko-KR" altLang="en-US" sz="2000" dirty="0">
                <a:ea typeface="맑은 고딕"/>
              </a:rPr>
              <a:t> 운전 퀴즈 게임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r>
              <a:rPr lang="ko-KR" altLang="en-US" sz="2000" dirty="0">
                <a:ea typeface="맑은 고딕"/>
              </a:rPr>
              <a:t>강화학습 된 여러 </a:t>
            </a:r>
            <a:r>
              <a:rPr lang="ko-KR" altLang="en-US" sz="2000" dirty="0" err="1">
                <a:ea typeface="맑은 고딕"/>
              </a:rPr>
              <a:t>AI와의</a:t>
            </a:r>
            <a:r>
              <a:rPr lang="ko-KR" altLang="en-US" sz="2000" dirty="0">
                <a:ea typeface="맑은 고딕"/>
              </a:rPr>
              <a:t> </a:t>
            </a:r>
            <a:r>
              <a:rPr lang="ko-KR" altLang="en-US" sz="2000" dirty="0" err="1">
                <a:ea typeface="맑은 고딕"/>
              </a:rPr>
              <a:t>카트레이싱</a:t>
            </a:r>
            <a:r>
              <a:rPr lang="ko-KR" altLang="en-US" sz="2000" dirty="0">
                <a:ea typeface="맑은 고딕"/>
              </a:rPr>
              <a:t> 게임</a:t>
            </a:r>
          </a:p>
        </p:txBody>
      </p:sp>
    </p:spTree>
    <p:extLst>
      <p:ext uri="{BB962C8B-B14F-4D97-AF65-F5344CB8AC3E}">
        <p14:creationId xmlns:p14="http://schemas.microsoft.com/office/powerpoint/2010/main" val="2966433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b="1" dirty="0">
                <a:latin typeface="Malgun Gothic"/>
                <a:ea typeface="Malgun Gothic"/>
              </a:rPr>
              <a:t>2. 프로젝트 진행 과정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9152E-7834-A59D-7B98-D08AF729E69B}"/>
              </a:ext>
            </a:extLst>
          </p:cNvPr>
          <p:cNvSpPr txBox="1"/>
          <p:nvPr/>
        </p:nvSpPr>
        <p:spPr>
          <a:xfrm>
            <a:off x="621054" y="4292180"/>
            <a:ext cx="105855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ea typeface="맑은 고딕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6AEC5A-AEA7-8970-2513-A5A69CF345F2}"/>
              </a:ext>
            </a:extLst>
          </p:cNvPr>
          <p:cNvSpPr txBox="1"/>
          <p:nvPr/>
        </p:nvSpPr>
        <p:spPr>
          <a:xfrm>
            <a:off x="605550" y="1123172"/>
            <a:ext cx="11597731" cy="148290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500" b="1" dirty="0">
                <a:ea typeface="맑은 고딕"/>
              </a:rPr>
              <a:t>1) </a:t>
            </a:r>
            <a:r>
              <a:rPr lang="ko-KR" altLang="en-US" sz="2500" b="1" dirty="0">
                <a:ea typeface="+mn-lt"/>
                <a:cs typeface="+mn-lt"/>
              </a:rPr>
              <a:t>첫번째 </a:t>
            </a:r>
            <a:r>
              <a:rPr lang="ko-KR" sz="2500" b="1" dirty="0">
                <a:ea typeface="+mn-lt"/>
                <a:cs typeface="+mn-lt"/>
              </a:rPr>
              <a:t>강화학습 결과 </a:t>
            </a:r>
            <a:r>
              <a:rPr lang="ko-KR" altLang="en-US" sz="2500" b="1" dirty="0">
                <a:ea typeface="+mn-lt"/>
                <a:cs typeface="+mn-lt"/>
              </a:rPr>
              <a:t>및 </a:t>
            </a:r>
            <a:r>
              <a:rPr lang="ko-KR" sz="2500" b="1" dirty="0">
                <a:ea typeface="+mn-lt"/>
                <a:cs typeface="+mn-lt"/>
              </a:rPr>
              <a:t>문제점</a:t>
            </a:r>
            <a:endParaRPr lang="ko-KR" sz="2500" dirty="0">
              <a:ea typeface="맑은 고딕"/>
            </a:endParaRPr>
          </a:p>
          <a:p>
            <a:pPr>
              <a:lnSpc>
                <a:spcPct val="200000"/>
              </a:lnSpc>
              <a:buFont typeface="Calibri"/>
              <a:buChar char="-"/>
            </a:pPr>
            <a:endParaRPr lang="ko-KR" sz="2400" dirty="0">
              <a:ea typeface="맑은 고딕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3C795B-B0F1-148E-942C-FA92F9241E22}"/>
              </a:ext>
            </a:extLst>
          </p:cNvPr>
          <p:cNvSpPr txBox="1"/>
          <p:nvPr/>
        </p:nvSpPr>
        <p:spPr>
          <a:xfrm>
            <a:off x="615551" y="6285158"/>
            <a:ext cx="11151387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500" dirty="0">
                <a:ea typeface="맑은 고딕"/>
              </a:rPr>
              <a:t>&lt;강화학습 된 모델을 적용시킨 영상&gt;</a:t>
            </a:r>
          </a:p>
        </p:txBody>
      </p:sp>
      <p:pic>
        <p:nvPicPr>
          <p:cNvPr id="4" name="KakaoTalk_20241113_125757809">
            <a:hlinkClick r:id="" action="ppaction://media"/>
            <a:extLst>
              <a:ext uri="{FF2B5EF4-FFF2-40B4-BE49-F238E27FC236}">
                <a16:creationId xmlns:a16="http://schemas.microsoft.com/office/drawing/2014/main" id="{38039FAC-3E82-A531-7DA3-3193534C6C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2852" y="2033104"/>
            <a:ext cx="7357166" cy="412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517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b="1" dirty="0">
                <a:latin typeface="Malgun Gothic"/>
                <a:ea typeface="Malgun Gothic"/>
              </a:rPr>
              <a:t>2. 프로젝트 진행 과정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9152E-7834-A59D-7B98-D08AF729E69B}"/>
              </a:ext>
            </a:extLst>
          </p:cNvPr>
          <p:cNvSpPr txBox="1"/>
          <p:nvPr/>
        </p:nvSpPr>
        <p:spPr>
          <a:xfrm>
            <a:off x="621054" y="4292180"/>
            <a:ext cx="105855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ea typeface="맑은 고딕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6AEC5A-AEA7-8970-2513-A5A69CF345F2}"/>
              </a:ext>
            </a:extLst>
          </p:cNvPr>
          <p:cNvSpPr txBox="1"/>
          <p:nvPr/>
        </p:nvSpPr>
        <p:spPr>
          <a:xfrm>
            <a:off x="605550" y="1123172"/>
            <a:ext cx="11597731" cy="3580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500" b="1" dirty="0">
                <a:ea typeface="맑은 고딕"/>
              </a:rPr>
              <a:t>1) </a:t>
            </a:r>
            <a:r>
              <a:rPr lang="ko-KR" altLang="en-US" sz="2500" b="1" dirty="0">
                <a:ea typeface="+mn-lt"/>
                <a:cs typeface="+mn-lt"/>
              </a:rPr>
              <a:t>첫번째 </a:t>
            </a:r>
            <a:r>
              <a:rPr lang="ko-KR" sz="2500" b="1" dirty="0">
                <a:ea typeface="+mn-lt"/>
                <a:cs typeface="+mn-lt"/>
              </a:rPr>
              <a:t>강화학습 결과 </a:t>
            </a:r>
            <a:r>
              <a:rPr lang="ko-KR" altLang="en-US" sz="2500" b="1" dirty="0">
                <a:ea typeface="+mn-lt"/>
                <a:cs typeface="+mn-lt"/>
              </a:rPr>
              <a:t>및 </a:t>
            </a:r>
            <a:r>
              <a:rPr lang="ko-KR" sz="2500" b="1" dirty="0">
                <a:ea typeface="+mn-lt"/>
                <a:cs typeface="+mn-lt"/>
              </a:rPr>
              <a:t>문제점</a:t>
            </a:r>
            <a:endParaRPr lang="ko-KR" sz="2500" dirty="0">
              <a:ea typeface="맑은 고딕"/>
            </a:endParaRPr>
          </a:p>
          <a:p>
            <a:pPr lvl="1">
              <a:lnSpc>
                <a:spcPct val="200000"/>
              </a:lnSpc>
              <a:buFont typeface="Calibri"/>
              <a:buChar char="-"/>
            </a:pPr>
            <a:r>
              <a:rPr lang="ko-KR" altLang="en-US" sz="2300" dirty="0">
                <a:ea typeface="+mn-lt"/>
                <a:cs typeface="+mn-lt"/>
              </a:rPr>
              <a:t> 타임 </a:t>
            </a:r>
            <a:r>
              <a:rPr lang="ko-KR" altLang="en-US" sz="2300" dirty="0" err="1">
                <a:ea typeface="+mn-lt"/>
                <a:cs typeface="+mn-lt"/>
              </a:rPr>
              <a:t>랩스로</a:t>
            </a:r>
            <a:r>
              <a:rPr lang="ko-KR" sz="2300" dirty="0">
                <a:ea typeface="+mn-lt"/>
                <a:cs typeface="+mn-lt"/>
              </a:rPr>
              <a:t> 찍어서 빨라 보이지만 </a:t>
            </a:r>
            <a:r>
              <a:rPr lang="ko-KR" sz="2300" b="1" dirty="0">
                <a:ea typeface="+mn-lt"/>
                <a:cs typeface="+mn-lt"/>
              </a:rPr>
              <a:t>속도가 매우 느리게</a:t>
            </a:r>
            <a:r>
              <a:rPr lang="ko-KR" sz="2300" dirty="0">
                <a:ea typeface="+mn-lt"/>
                <a:cs typeface="+mn-lt"/>
              </a:rPr>
              <a:t> 강화학습됨</a:t>
            </a:r>
          </a:p>
          <a:p>
            <a:pPr lvl="1">
              <a:lnSpc>
                <a:spcPct val="200000"/>
              </a:lnSpc>
              <a:buFont typeface="Calibri"/>
              <a:buChar char="-"/>
            </a:pPr>
            <a:r>
              <a:rPr lang="ko-KR" altLang="en-US" sz="2300" dirty="0">
                <a:ea typeface="+mn-lt"/>
                <a:cs typeface="+mn-lt"/>
              </a:rPr>
              <a:t> </a:t>
            </a:r>
            <a:r>
              <a:rPr lang="ko-KR" sz="2300" dirty="0">
                <a:ea typeface="+mn-lt"/>
                <a:cs typeface="+mn-lt"/>
              </a:rPr>
              <a:t>끝나는 </a:t>
            </a:r>
            <a:r>
              <a:rPr lang="ko-KR" altLang="en-US" sz="2300" dirty="0">
                <a:ea typeface="+mn-lt"/>
                <a:cs typeface="+mn-lt"/>
              </a:rPr>
              <a:t>지점이</a:t>
            </a:r>
            <a:r>
              <a:rPr lang="ko-KR" sz="2300" dirty="0">
                <a:ea typeface="+mn-lt"/>
                <a:cs typeface="+mn-lt"/>
              </a:rPr>
              <a:t> </a:t>
            </a:r>
            <a:r>
              <a:rPr lang="ko-KR" altLang="en-US" sz="2300" dirty="0">
                <a:ea typeface="+mn-lt"/>
                <a:cs typeface="+mn-lt"/>
              </a:rPr>
              <a:t>없어</a:t>
            </a:r>
            <a:r>
              <a:rPr lang="ko-KR" sz="2300" dirty="0">
                <a:ea typeface="+mn-lt"/>
                <a:cs typeface="+mn-lt"/>
              </a:rPr>
              <a:t> 강화학습이 종료될 때까지 </a:t>
            </a:r>
            <a:r>
              <a:rPr lang="ko-KR" sz="2300" b="1" dirty="0">
                <a:ea typeface="+mn-lt"/>
                <a:cs typeface="+mn-lt"/>
              </a:rPr>
              <a:t>체크포인트는 </a:t>
            </a:r>
            <a:r>
              <a:rPr lang="ko-KR" altLang="en-US" sz="2300" b="1" dirty="0">
                <a:ea typeface="+mn-lt"/>
                <a:cs typeface="+mn-lt"/>
              </a:rPr>
              <a:t>끝났지만</a:t>
            </a:r>
            <a:r>
              <a:rPr lang="ko-KR" sz="2300" b="1" dirty="0">
                <a:ea typeface="+mn-lt"/>
                <a:cs typeface="+mn-lt"/>
              </a:rPr>
              <a:t> 앞으로 감</a:t>
            </a:r>
          </a:p>
          <a:p>
            <a:pPr lvl="1">
              <a:lnSpc>
                <a:spcPct val="200000"/>
              </a:lnSpc>
              <a:buFont typeface="Calibri"/>
              <a:buChar char="-"/>
            </a:pPr>
            <a:r>
              <a:rPr lang="ko-KR" altLang="en-US" sz="2300" dirty="0">
                <a:ea typeface="+mn-lt"/>
                <a:cs typeface="+mn-lt"/>
              </a:rPr>
              <a:t> </a:t>
            </a:r>
            <a:r>
              <a:rPr lang="ko-KR" altLang="en-US" sz="2300" b="1" dirty="0">
                <a:ea typeface="+mn-lt"/>
                <a:cs typeface="+mn-lt"/>
              </a:rPr>
              <a:t>벽 쪽으로</a:t>
            </a:r>
            <a:r>
              <a:rPr lang="ko-KR" sz="2300" b="1" dirty="0">
                <a:ea typeface="+mn-lt"/>
                <a:cs typeface="+mn-lt"/>
              </a:rPr>
              <a:t> 학습이 진행</a:t>
            </a:r>
            <a:r>
              <a:rPr lang="ko-KR" sz="2300" dirty="0">
                <a:ea typeface="+mn-lt"/>
                <a:cs typeface="+mn-lt"/>
              </a:rPr>
              <a:t>됨</a:t>
            </a:r>
          </a:p>
          <a:p>
            <a:pPr lvl="1">
              <a:lnSpc>
                <a:spcPct val="200000"/>
              </a:lnSpc>
              <a:buFont typeface="Calibri"/>
              <a:buChar char="-"/>
            </a:pPr>
            <a:r>
              <a:rPr lang="ko-KR" sz="2300" dirty="0">
                <a:ea typeface="+mn-lt"/>
                <a:cs typeface="+mn-lt"/>
              </a:rPr>
              <a:t> 강화학습 적용 결과 결국 </a:t>
            </a:r>
            <a:r>
              <a:rPr lang="ko-KR" sz="2300" b="1" dirty="0">
                <a:ea typeface="+mn-lt"/>
                <a:cs typeface="+mn-lt"/>
              </a:rPr>
              <a:t>벽에 부딪혀서 움직이지 못함</a:t>
            </a:r>
            <a:endParaRPr lang="ko-KR" sz="2300" b="1" dirty="0">
              <a:ea typeface="맑은 고딕"/>
            </a:endParaRPr>
          </a:p>
        </p:txBody>
      </p:sp>
      <p:pic>
        <p:nvPicPr>
          <p:cNvPr id="9" name="그림 8" descr="스크린샷, 컴퓨터, 멀티미디어 소프트웨어, 텍스트이(가) 표시된 사진&#10;&#10;자동 생성된 설명">
            <a:extLst>
              <a:ext uri="{FF2B5EF4-FFF2-40B4-BE49-F238E27FC236}">
                <a16:creationId xmlns:a16="http://schemas.microsoft.com/office/drawing/2014/main" id="{152A3D11-6F3B-B11C-F762-2A0EA5E649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063" t="16929" r="32309" b="14156"/>
          <a:stretch/>
        </p:blipFill>
        <p:spPr>
          <a:xfrm>
            <a:off x="8794935" y="3429000"/>
            <a:ext cx="3107093" cy="31913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3C795B-B0F1-148E-942C-FA92F9241E22}"/>
              </a:ext>
            </a:extLst>
          </p:cNvPr>
          <p:cNvSpPr txBox="1"/>
          <p:nvPr/>
        </p:nvSpPr>
        <p:spPr>
          <a:xfrm>
            <a:off x="6251510" y="6291619"/>
            <a:ext cx="5575535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500" dirty="0">
                <a:ea typeface="맑은 고딕"/>
              </a:rPr>
              <a:t>&lt;강화학습 진행 중인 화면&gt;</a:t>
            </a:r>
          </a:p>
        </p:txBody>
      </p:sp>
    </p:spTree>
    <p:extLst>
      <p:ext uri="{BB962C8B-B14F-4D97-AF65-F5344CB8AC3E}">
        <p14:creationId xmlns:p14="http://schemas.microsoft.com/office/powerpoint/2010/main" val="656844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b="1" dirty="0">
                <a:latin typeface="Malgun Gothic"/>
                <a:ea typeface="Malgun Gothic"/>
              </a:rPr>
              <a:t>2. 프로젝트 진행 과정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9152E-7834-A59D-7B98-D08AF729E69B}"/>
              </a:ext>
            </a:extLst>
          </p:cNvPr>
          <p:cNvSpPr txBox="1"/>
          <p:nvPr/>
        </p:nvSpPr>
        <p:spPr>
          <a:xfrm>
            <a:off x="621054" y="4292180"/>
            <a:ext cx="105855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ea typeface="맑은 고딕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6AEC5A-AEA7-8970-2513-A5A69CF345F2}"/>
              </a:ext>
            </a:extLst>
          </p:cNvPr>
          <p:cNvSpPr txBox="1"/>
          <p:nvPr/>
        </p:nvSpPr>
        <p:spPr>
          <a:xfrm>
            <a:off x="605550" y="1123172"/>
            <a:ext cx="11597731" cy="43144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500" b="1" dirty="0">
                <a:ea typeface="맑은 고딕"/>
              </a:rPr>
              <a:t>2) </a:t>
            </a:r>
            <a:r>
              <a:rPr lang="ko-KR" altLang="en-US" sz="2500" b="1" dirty="0">
                <a:ea typeface="+mn-lt"/>
                <a:cs typeface="+mn-lt"/>
              </a:rPr>
              <a:t>앞선 문제점들을 보완한 두번째 강화학습 결과</a:t>
            </a:r>
            <a:endParaRPr lang="en-US" altLang="en-US" sz="2500" b="1" dirty="0">
              <a:ea typeface="+mn-lt"/>
              <a:cs typeface="+mn-lt"/>
            </a:endParaRPr>
          </a:p>
          <a:p>
            <a:pPr marL="800100" lvl="1" indent="-342900">
              <a:lnSpc>
                <a:spcPct val="200000"/>
              </a:lnSpc>
              <a:buFont typeface="Calibri"/>
              <a:buChar char="-"/>
            </a:pPr>
            <a:r>
              <a:rPr lang="ko-KR" sz="2300" b="1" dirty="0">
                <a:ea typeface="+mn-lt"/>
                <a:cs typeface="+mn-lt"/>
              </a:rPr>
              <a:t>마지막 체크 포인트</a:t>
            </a:r>
            <a:r>
              <a:rPr lang="ko-KR" sz="2300" dirty="0">
                <a:ea typeface="+mn-lt"/>
                <a:cs typeface="+mn-lt"/>
              </a:rPr>
              <a:t>를 통과하면 </a:t>
            </a:r>
            <a:r>
              <a:rPr lang="ko-KR" sz="2300" b="1" dirty="0">
                <a:ea typeface="+mn-lt"/>
                <a:cs typeface="+mn-lt"/>
              </a:rPr>
              <a:t>에피소드가 종료되도록 설정</a:t>
            </a:r>
            <a:endParaRPr lang="ko-KR" sz="2300" b="1" dirty="0">
              <a:ea typeface="맑은 고딕"/>
            </a:endParaRPr>
          </a:p>
          <a:p>
            <a:pPr marL="800100" lvl="1" indent="-342900">
              <a:lnSpc>
                <a:spcPct val="200000"/>
              </a:lnSpc>
              <a:buFont typeface="Calibri"/>
              <a:buChar char="-"/>
            </a:pPr>
            <a:r>
              <a:rPr lang="ko-KR" sz="2300" dirty="0" err="1">
                <a:latin typeface="Malgun Gothic"/>
                <a:ea typeface="Malgun Gothic"/>
                <a:cs typeface="+mn-lt"/>
              </a:rPr>
              <a:t>스폰포인트를</a:t>
            </a:r>
            <a:r>
              <a:rPr lang="ko-KR" sz="2300" dirty="0">
                <a:latin typeface="Malgun Gothic"/>
                <a:ea typeface="Malgun Gothic"/>
                <a:cs typeface="+mn-lt"/>
              </a:rPr>
              <a:t> 지정해서 </a:t>
            </a:r>
            <a:r>
              <a:rPr lang="ko-KR" sz="2300" b="1" dirty="0">
                <a:latin typeface="Malgun Gothic"/>
                <a:ea typeface="Malgun Gothic"/>
                <a:cs typeface="+mn-lt"/>
              </a:rPr>
              <a:t>에피소드 시작할 때 랜덤으로 위치 지정</a:t>
            </a:r>
            <a:endParaRPr lang="ko-KR" altLang="en-US" sz="2300" b="1" dirty="0">
              <a:ea typeface="+mn-lt"/>
              <a:cs typeface="+mn-lt"/>
            </a:endParaRPr>
          </a:p>
          <a:p>
            <a:pPr marL="800100" lvl="1" indent="-342900">
              <a:lnSpc>
                <a:spcPct val="200000"/>
              </a:lnSpc>
              <a:buFont typeface="Calibri"/>
              <a:buChar char="-"/>
            </a:pPr>
            <a:r>
              <a:rPr lang="ko-KR" sz="2300" dirty="0">
                <a:latin typeface="Malgun Gothic"/>
                <a:ea typeface="Malgun Gothic"/>
                <a:cs typeface="+mn-lt"/>
              </a:rPr>
              <a:t>벽에 부딪치</a:t>
            </a:r>
            <a:r>
              <a:rPr lang="ko-KR" altLang="en-US" sz="2300" dirty="0">
                <a:latin typeface="Malgun Gothic"/>
                <a:ea typeface="Malgun Gothic"/>
                <a:cs typeface="+mn-lt"/>
              </a:rPr>
              <a:t>는</a:t>
            </a:r>
            <a:r>
              <a:rPr lang="ko-KR" sz="2300" dirty="0">
                <a:latin typeface="Malgun Gothic"/>
                <a:ea typeface="Malgun Gothic"/>
                <a:cs typeface="+mn-lt"/>
              </a:rPr>
              <a:t> 문제를 보완하기 위해서 </a:t>
            </a:r>
            <a:r>
              <a:rPr lang="ko-KR" sz="2300" b="1" dirty="0">
                <a:latin typeface="Malgun Gothic"/>
                <a:ea typeface="Malgun Gothic"/>
                <a:cs typeface="+mn-lt"/>
              </a:rPr>
              <a:t>벽과 관련된 </a:t>
            </a:r>
            <a:r>
              <a:rPr lang="ko-KR" sz="2300" b="1" dirty="0" err="1">
                <a:latin typeface="Malgun Gothic"/>
                <a:ea typeface="Malgun Gothic"/>
                <a:cs typeface="+mn-lt"/>
              </a:rPr>
              <a:t>패널티</a:t>
            </a:r>
            <a:r>
              <a:rPr lang="ko-KR" sz="2300" b="1" dirty="0">
                <a:latin typeface="Malgun Gothic"/>
                <a:ea typeface="Malgun Gothic"/>
                <a:cs typeface="+mn-lt"/>
              </a:rPr>
              <a:t> 추가</a:t>
            </a:r>
            <a:endParaRPr lang="ko-KR" altLang="en-US" sz="2300" b="1" dirty="0">
              <a:latin typeface="Malgun Gothic"/>
              <a:ea typeface="Malgun Gothic"/>
              <a:cs typeface="+mn-lt"/>
            </a:endParaRPr>
          </a:p>
          <a:p>
            <a:pPr marL="800100" lvl="1" indent="-342900">
              <a:lnSpc>
                <a:spcPct val="200000"/>
              </a:lnSpc>
              <a:buFont typeface="Calibri"/>
              <a:buChar char="-"/>
            </a:pPr>
            <a:r>
              <a:rPr lang="ko-KR" altLang="en-US" sz="2300" dirty="0">
                <a:latin typeface="Malgun Gothic"/>
                <a:ea typeface="Malgun Gothic"/>
                <a:cs typeface="+mn-lt"/>
              </a:rPr>
              <a:t>강화 학습하는 속도가 너무 느린 문제점 보완 </a:t>
            </a:r>
            <a:r>
              <a:rPr lang="en-US" altLang="ko-KR" sz="2300" dirty="0">
                <a:ea typeface="+mn-lt"/>
                <a:cs typeface="+mn-lt"/>
              </a:rPr>
              <a:t>(</a:t>
            </a:r>
            <a:r>
              <a:rPr lang="ko-KR" altLang="en-US" sz="2300" b="1" dirty="0" err="1">
                <a:latin typeface="Malgun Gothic"/>
                <a:ea typeface="Malgun Gothic"/>
                <a:cs typeface="+mn-lt"/>
              </a:rPr>
              <a:t>하이퍼파라미터</a:t>
            </a:r>
            <a:r>
              <a:rPr lang="ko-KR" altLang="en-US" sz="2300" b="1" dirty="0">
                <a:latin typeface="Malgun Gothic"/>
                <a:ea typeface="Malgun Gothic"/>
                <a:cs typeface="+mn-lt"/>
              </a:rPr>
              <a:t> 조정 </a:t>
            </a:r>
            <a:r>
              <a:rPr lang="en-US" altLang="ko-KR" sz="2300" dirty="0">
                <a:ea typeface="+mn-lt"/>
                <a:cs typeface="+mn-lt"/>
              </a:rPr>
              <a:t>) </a:t>
            </a:r>
            <a:endParaRPr lang="ko-KR" sz="2300" dirty="0">
              <a:latin typeface="Malgun Gothic"/>
              <a:ea typeface="Malgun Gothic"/>
              <a:cs typeface="+mn-lt"/>
            </a:endParaRPr>
          </a:p>
          <a:p>
            <a:pPr>
              <a:lnSpc>
                <a:spcPct val="200000"/>
              </a:lnSpc>
            </a:pPr>
            <a:endParaRPr lang="ko-KR" sz="2400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980641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ECADDA-5873-497D-A995-9B993422B9D9}"/>
              </a:ext>
            </a:extLst>
          </p:cNvPr>
          <p:cNvSpPr txBox="1"/>
          <p:nvPr/>
        </p:nvSpPr>
        <p:spPr>
          <a:xfrm>
            <a:off x="550333" y="404798"/>
            <a:ext cx="986366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3200" b="1" dirty="0">
                <a:latin typeface="Malgun Gothic"/>
                <a:ea typeface="Malgun Gothic"/>
              </a:rPr>
              <a:t>2. 프로젝트 진행 과정</a:t>
            </a:r>
            <a:endParaRPr lang="ko-KR" altLang="en-US" sz="3200" b="1" dirty="0">
              <a:ea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49152E-7834-A59D-7B98-D08AF729E69B}"/>
              </a:ext>
            </a:extLst>
          </p:cNvPr>
          <p:cNvSpPr txBox="1"/>
          <p:nvPr/>
        </p:nvSpPr>
        <p:spPr>
          <a:xfrm>
            <a:off x="621054" y="4292180"/>
            <a:ext cx="1058553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ea typeface="맑은 고딕"/>
            </a:endParaRPr>
          </a:p>
        </p:txBody>
      </p:sp>
      <p:pic>
        <p:nvPicPr>
          <p:cNvPr id="3" name="KakaoTalk_20241113_125810075">
            <a:hlinkClick r:id="" action="ppaction://media"/>
            <a:extLst>
              <a:ext uri="{FF2B5EF4-FFF2-40B4-BE49-F238E27FC236}">
                <a16:creationId xmlns:a16="http://schemas.microsoft.com/office/drawing/2014/main" id="{11FE68C9-EA38-6A45-9739-49D5CA81F2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765" y="2117035"/>
            <a:ext cx="9753600" cy="3860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44F0BA-B09B-BC9F-B0FD-B9F28708B31D}"/>
              </a:ext>
            </a:extLst>
          </p:cNvPr>
          <p:cNvSpPr txBox="1"/>
          <p:nvPr/>
        </p:nvSpPr>
        <p:spPr>
          <a:xfrm>
            <a:off x="605550" y="1123172"/>
            <a:ext cx="11597731" cy="14521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sz="2300" b="1" dirty="0">
                <a:latin typeface="Malgun Gothic"/>
                <a:ea typeface="Malgun Gothic"/>
              </a:rPr>
              <a:t>2) </a:t>
            </a:r>
            <a:r>
              <a:rPr lang="ko-KR" sz="2300" b="1" dirty="0">
                <a:latin typeface="Malgun Gothic"/>
                <a:ea typeface="Malgun Gothic"/>
                <a:cs typeface="+mn-lt"/>
              </a:rPr>
              <a:t>앞선 문제점들을 </a:t>
            </a:r>
            <a:r>
              <a:rPr lang="ko-KR" altLang="en-US" sz="2300" b="1" dirty="0">
                <a:latin typeface="Malgun Gothic"/>
                <a:ea typeface="Malgun Gothic"/>
                <a:cs typeface="+mn-lt"/>
              </a:rPr>
              <a:t>보완한 두번째 </a:t>
            </a:r>
            <a:r>
              <a:rPr lang="ko-KR" sz="2300" b="1" dirty="0">
                <a:latin typeface="Malgun Gothic"/>
                <a:ea typeface="Malgun Gothic"/>
                <a:cs typeface="+mn-lt"/>
              </a:rPr>
              <a:t>강화학습 결과</a:t>
            </a:r>
            <a:endParaRPr lang="ko-KR" sz="2300" dirty="0">
              <a:latin typeface="Malgun Gothic"/>
              <a:ea typeface="Malgun Gothic"/>
            </a:endParaRPr>
          </a:p>
          <a:p>
            <a:pPr>
              <a:lnSpc>
                <a:spcPct val="200000"/>
              </a:lnSpc>
              <a:buFont typeface="Calibri"/>
              <a:buChar char="-"/>
            </a:pPr>
            <a:endParaRPr lang="ko-KR" sz="2400" dirty="0">
              <a:ea typeface="맑은 고딕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1583E0-BC0D-8327-DD7E-30F48EE391C3}"/>
              </a:ext>
            </a:extLst>
          </p:cNvPr>
          <p:cNvSpPr txBox="1"/>
          <p:nvPr/>
        </p:nvSpPr>
        <p:spPr>
          <a:xfrm>
            <a:off x="604508" y="6207854"/>
            <a:ext cx="11151387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500" dirty="0">
                <a:ea typeface="맑은 고딕"/>
              </a:rPr>
              <a:t>&lt;</a:t>
            </a:r>
            <a:r>
              <a:rPr lang="ko-KR" sz="1500" dirty="0">
                <a:latin typeface="Malgun Gothic"/>
                <a:ea typeface="Malgun Gothic"/>
              </a:rPr>
              <a:t>강화학습 된 모델을 적용시킨 영상</a:t>
            </a:r>
            <a:r>
              <a:rPr lang="ko-KR" altLang="en-US" sz="1500" dirty="0">
                <a:ea typeface="맑은 고딕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830416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675</Words>
  <Application>Microsoft Office PowerPoint</Application>
  <PresentationFormat>와이드스크린</PresentationFormat>
  <Paragraphs>109</Paragraphs>
  <Slides>20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Dotum</vt:lpstr>
      <vt:lpstr>Malgun Gothic</vt:lpstr>
      <vt:lpstr>Malgun Gothic</vt:lpstr>
      <vt:lpstr>Arial</vt:lpstr>
      <vt:lpstr>Calibri</vt:lpstr>
      <vt:lpstr>Office 테마</vt:lpstr>
      <vt:lpstr>융합캡스톤디자인 프로젝트 중간발표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EunJu Jeong</cp:lastModifiedBy>
  <cp:revision>707</cp:revision>
  <dcterms:created xsi:type="dcterms:W3CDTF">2024-11-11T07:49:20Z</dcterms:created>
  <dcterms:modified xsi:type="dcterms:W3CDTF">2024-11-13T07:11:58Z</dcterms:modified>
</cp:coreProperties>
</file>